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80"/>
  </p:notesMasterIdLst>
  <p:handoutMasterIdLst>
    <p:handoutMasterId r:id="rId81"/>
  </p:handoutMasterIdLst>
  <p:sldIdLst>
    <p:sldId id="256" r:id="rId3"/>
    <p:sldId id="414" r:id="rId4"/>
    <p:sldId id="258" r:id="rId5"/>
    <p:sldId id="259" r:id="rId6"/>
    <p:sldId id="260" r:id="rId7"/>
    <p:sldId id="261" r:id="rId8"/>
    <p:sldId id="262" r:id="rId9"/>
    <p:sldId id="263" r:id="rId10"/>
    <p:sldId id="359" r:id="rId11"/>
    <p:sldId id="416" r:id="rId12"/>
    <p:sldId id="330" r:id="rId13"/>
    <p:sldId id="331" r:id="rId14"/>
    <p:sldId id="328" r:id="rId15"/>
    <p:sldId id="332" r:id="rId16"/>
    <p:sldId id="436" r:id="rId17"/>
    <p:sldId id="437" r:id="rId18"/>
    <p:sldId id="264" r:id="rId19"/>
    <p:sldId id="265" r:id="rId20"/>
    <p:sldId id="340" r:id="rId21"/>
    <p:sldId id="341" r:id="rId22"/>
    <p:sldId id="266" r:id="rId23"/>
    <p:sldId id="267" r:id="rId24"/>
    <p:sldId id="268" r:id="rId25"/>
    <p:sldId id="403" r:id="rId26"/>
    <p:sldId id="269" r:id="rId27"/>
    <p:sldId id="342" r:id="rId28"/>
    <p:sldId id="343" r:id="rId29"/>
    <p:sldId id="344" r:id="rId30"/>
    <p:sldId id="270" r:id="rId31"/>
    <p:sldId id="271" r:id="rId32"/>
    <p:sldId id="304" r:id="rId33"/>
    <p:sldId id="305" r:id="rId34"/>
    <p:sldId id="306" r:id="rId35"/>
    <p:sldId id="307" r:id="rId36"/>
    <p:sldId id="308" r:id="rId37"/>
    <p:sldId id="309" r:id="rId38"/>
    <p:sldId id="310" r:id="rId39"/>
    <p:sldId id="311" r:id="rId40"/>
    <p:sldId id="312" r:id="rId41"/>
    <p:sldId id="272" r:id="rId42"/>
    <p:sldId id="404" r:id="rId43"/>
    <p:sldId id="402" r:id="rId44"/>
    <p:sldId id="405" r:id="rId45"/>
    <p:sldId id="406" r:id="rId46"/>
    <p:sldId id="360" r:id="rId47"/>
    <p:sldId id="361" r:id="rId48"/>
    <p:sldId id="276" r:id="rId49"/>
    <p:sldId id="407" r:id="rId50"/>
    <p:sldId id="354" r:id="rId51"/>
    <p:sldId id="355" r:id="rId52"/>
    <p:sldId id="401" r:id="rId53"/>
    <p:sldId id="362" r:id="rId54"/>
    <p:sldId id="363" r:id="rId55"/>
    <p:sldId id="277" r:id="rId56"/>
    <p:sldId id="278" r:id="rId57"/>
    <p:sldId id="279" r:id="rId58"/>
    <p:sldId id="280" r:id="rId59"/>
    <p:sldId id="281" r:id="rId60"/>
    <p:sldId id="435" r:id="rId61"/>
    <p:sldId id="282" r:id="rId62"/>
    <p:sldId id="419" r:id="rId63"/>
    <p:sldId id="424" r:id="rId64"/>
    <p:sldId id="321" r:id="rId65"/>
    <p:sldId id="322" r:id="rId66"/>
    <p:sldId id="324" r:id="rId67"/>
    <p:sldId id="325" r:id="rId68"/>
    <p:sldId id="326" r:id="rId69"/>
    <p:sldId id="327" r:id="rId70"/>
    <p:sldId id="408" r:id="rId71"/>
    <p:sldId id="432" r:id="rId72"/>
    <p:sldId id="430" r:id="rId73"/>
    <p:sldId id="431" r:id="rId74"/>
    <p:sldId id="433" r:id="rId75"/>
    <p:sldId id="349" r:id="rId76"/>
    <p:sldId id="350" r:id="rId77"/>
    <p:sldId id="352" r:id="rId78"/>
    <p:sldId id="351" r:id="rId79"/>
  </p:sldIdLst>
  <p:sldSz cx="9144000" cy="6858000" type="screen4x3"/>
  <p:notesSz cx="9296400" cy="7010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06" y="58"/>
      </p:cViewPr>
      <p:guideLst>
        <p:guide orient="horz" pos="2160"/>
        <p:guide pos="2880"/>
      </p:guideLst>
    </p:cSldViewPr>
  </p:slideViewPr>
  <p:notesTextViewPr>
    <p:cViewPr>
      <p:scale>
        <a:sx n="100" d="100"/>
        <a:sy n="100" d="100"/>
      </p:scale>
      <p:origin x="0" y="0"/>
    </p:cViewPr>
  </p:notesTextViewPr>
  <p:notesViewPr>
    <p:cSldViewPr>
      <p:cViewPr varScale="1">
        <p:scale>
          <a:sx n="87" d="100"/>
          <a:sy n="87"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presProps" Target="presProp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DE494A59-E5B6-4D43-AB8C-EFE2EC578628}" type="datetimeFigureOut">
              <a:rPr lang="en-CA" smtClean="0"/>
              <a:t>15/11/2016</a:t>
            </a:fld>
            <a:endParaRPr lang="en-CA"/>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283C7BB7-F437-44C5-BCD8-3EC29DAF8F4D}" type="slidenum">
              <a:rPr lang="en-CA" smtClean="0"/>
              <a:t>‹#›</a:t>
            </a:fld>
            <a:endParaRPr lang="en-CA"/>
          </a:p>
        </p:txBody>
      </p:sp>
    </p:spTree>
    <p:extLst>
      <p:ext uri="{BB962C8B-B14F-4D97-AF65-F5344CB8AC3E}">
        <p14:creationId xmlns:p14="http://schemas.microsoft.com/office/powerpoint/2010/main" val="3945309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3177" tIns="46589" rIns="93177" bIns="46589"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5265014" y="0"/>
            <a:ext cx="4029282" cy="350760"/>
          </a:xfrm>
          <a:prstGeom prst="rect">
            <a:avLst/>
          </a:prstGeom>
        </p:spPr>
        <p:txBody>
          <a:bodyPr vert="horz" lIns="93177" tIns="46589" rIns="93177" bIns="46589" rtlCol="0"/>
          <a:lstStyle>
            <a:lvl1pPr algn="r" eaLnBrk="1" hangingPunct="1">
              <a:defRPr sz="1200">
                <a:latin typeface="Arial" charset="0"/>
              </a:defRPr>
            </a:lvl1pPr>
          </a:lstStyle>
          <a:p>
            <a:pPr>
              <a:defRPr/>
            </a:pPr>
            <a:fld id="{06FB57E0-8BB3-45CA-A782-9147E7A270EA}" type="datetimeFigureOut">
              <a:rPr lang="en-US"/>
              <a:pPr>
                <a:defRPr/>
              </a:pPr>
              <a:t>11/15/2016</a:t>
            </a:fld>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930482" y="3330419"/>
            <a:ext cx="7435436" cy="3154441"/>
          </a:xfrm>
          <a:prstGeom prst="rect">
            <a:avLst/>
          </a:prstGeom>
        </p:spPr>
        <p:txBody>
          <a:bodyPr vert="horz" lIns="93177" tIns="46589" rIns="93177" bIns="46589"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1" y="6658443"/>
            <a:ext cx="4029282" cy="350760"/>
          </a:xfrm>
          <a:prstGeom prst="rect">
            <a:avLst/>
          </a:prstGeom>
        </p:spPr>
        <p:txBody>
          <a:bodyPr vert="horz" lIns="93177" tIns="46589" rIns="93177" bIns="46589"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5265014" y="6658443"/>
            <a:ext cx="4029282" cy="350760"/>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F0E5274A-70B0-414B-86B8-B9C1292DA1A1}" type="slidenum">
              <a:rPr lang="en-US"/>
              <a:pPr>
                <a:defRPr/>
              </a:pPr>
              <a:t>‹#›</a:t>
            </a:fld>
            <a:endParaRPr lang="en-US" dirty="0"/>
          </a:p>
        </p:txBody>
      </p:sp>
    </p:spTree>
    <p:extLst>
      <p:ext uri="{BB962C8B-B14F-4D97-AF65-F5344CB8AC3E}">
        <p14:creationId xmlns:p14="http://schemas.microsoft.com/office/powerpoint/2010/main" val="3047171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CFC24D9-EEFB-473B-A1B8-6CF03EDB7347}" type="slidenum">
              <a:rPr lang="en-US" altLang="en-US" smtClean="0"/>
              <a:pPr/>
              <a:t>1</a:t>
            </a:fld>
            <a:endParaRPr lang="en-US" altLang="en-US" smtClean="0"/>
          </a:p>
        </p:txBody>
      </p:sp>
    </p:spTree>
    <p:extLst>
      <p:ext uri="{BB962C8B-B14F-4D97-AF65-F5344CB8AC3E}">
        <p14:creationId xmlns:p14="http://schemas.microsoft.com/office/powerpoint/2010/main" val="497648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28D90F-3C60-403C-9062-2FE301D76FD4}" type="slidenum">
              <a:rPr lang="en-US" altLang="en-US" smtClean="0"/>
              <a:pPr/>
              <a:t>41</a:t>
            </a:fld>
            <a:endParaRPr lang="en-US" altLang="en-US" smtClean="0"/>
          </a:p>
        </p:txBody>
      </p:sp>
    </p:spTree>
    <p:extLst>
      <p:ext uri="{BB962C8B-B14F-4D97-AF65-F5344CB8AC3E}">
        <p14:creationId xmlns:p14="http://schemas.microsoft.com/office/powerpoint/2010/main" val="846528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6B94571-C1F7-4D57-926D-5798A24E462C}" type="slidenum">
              <a:rPr lang="en-US"/>
              <a:pPr>
                <a:defRPr/>
              </a:pPr>
              <a:t>‹#›</a:t>
            </a:fld>
            <a:endParaRPr lang="en-US" dirty="0"/>
          </a:p>
        </p:txBody>
      </p:sp>
    </p:spTree>
    <p:extLst>
      <p:ext uri="{BB962C8B-B14F-4D97-AF65-F5344CB8AC3E}">
        <p14:creationId xmlns:p14="http://schemas.microsoft.com/office/powerpoint/2010/main" val="1157144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EE18025-4C1B-43D9-93CE-44DB9713A34F}" type="slidenum">
              <a:rPr lang="en-US"/>
              <a:pPr>
                <a:defRPr/>
              </a:pPr>
              <a:t>‹#›</a:t>
            </a:fld>
            <a:endParaRPr lang="en-US" dirty="0"/>
          </a:p>
        </p:txBody>
      </p:sp>
    </p:spTree>
    <p:extLst>
      <p:ext uri="{BB962C8B-B14F-4D97-AF65-F5344CB8AC3E}">
        <p14:creationId xmlns:p14="http://schemas.microsoft.com/office/powerpoint/2010/main" val="2567830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44316F0-B91C-4D94-8296-62A47876C73D}" type="slidenum">
              <a:rPr lang="en-US"/>
              <a:pPr>
                <a:defRPr/>
              </a:pPr>
              <a:t>‹#›</a:t>
            </a:fld>
            <a:endParaRPr lang="en-US" dirty="0"/>
          </a:p>
        </p:txBody>
      </p:sp>
    </p:spTree>
    <p:extLst>
      <p:ext uri="{BB962C8B-B14F-4D97-AF65-F5344CB8AC3E}">
        <p14:creationId xmlns:p14="http://schemas.microsoft.com/office/powerpoint/2010/main" val="1550464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BF5F9">
                    <a:shade val="90000"/>
                  </a:srgbClr>
                </a:solidFill>
                <a:latin typeface="Arial" panose="020B0604020202020204" pitchFamily="34" charset="0"/>
              </a:defRPr>
            </a:lvl1pPr>
          </a:lstStyle>
          <a:p>
            <a:pPr>
              <a:defRPr/>
            </a:pPr>
            <a:endParaRPr lang="en-US"/>
          </a:p>
        </p:txBody>
      </p:sp>
      <p:sp>
        <p:nvSpPr>
          <p:cNvPr id="5" name="Footer Placeholder 18"/>
          <p:cNvSpPr>
            <a:spLocks noGrp="1"/>
          </p:cNvSpPr>
          <p:nvPr>
            <p:ph type="ftr" sz="quarter" idx="11"/>
          </p:nvPr>
        </p:nvSpPr>
        <p:spPr/>
        <p:txBody>
          <a:bodyPr/>
          <a:lstStyle>
            <a:lvl1pPr>
              <a:defRPr>
                <a:solidFill>
                  <a:srgbClr val="DBF5F9">
                    <a:shade val="90000"/>
                  </a:srgbClr>
                </a:solidFill>
                <a:latin typeface="Arial" panose="020B0604020202020204" pitchFamily="34" charset="0"/>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1EAEE"/>
                </a:solidFill>
                <a:latin typeface="Arial" panose="020B0604020202020204" pitchFamily="34" charset="0"/>
              </a:defRPr>
            </a:lvl1pPr>
          </a:lstStyle>
          <a:p>
            <a:pPr>
              <a:defRPr/>
            </a:pPr>
            <a:fld id="{34D268F8-779C-43AE-8A0C-D90201F1690E}" type="slidenum">
              <a:rPr lang="en-US"/>
              <a:pPr>
                <a:defRPr/>
              </a:pPr>
              <a:t>‹#›</a:t>
            </a:fld>
            <a:endParaRPr lang="en-US" dirty="0"/>
          </a:p>
        </p:txBody>
      </p:sp>
    </p:spTree>
    <p:extLst>
      <p:ext uri="{BB962C8B-B14F-4D97-AF65-F5344CB8AC3E}">
        <p14:creationId xmlns:p14="http://schemas.microsoft.com/office/powerpoint/2010/main" val="228112176"/>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5" name="Footer Placeholder 21"/>
          <p:cNvSpPr>
            <a:spLocks noGrp="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6" name="Slide Number Placeholder 17"/>
          <p:cNvSpPr>
            <a:spLocks noGrp="1"/>
          </p:cNvSpPr>
          <p:nvPr>
            <p:ph type="sldNum" sz="quarter" idx="12"/>
          </p:nvPr>
        </p:nvSpPr>
        <p:spPr/>
        <p:txBody>
          <a:bodyPr/>
          <a:lstStyle>
            <a:lvl1pPr>
              <a:defRPr>
                <a:latin typeface="Arial" panose="020B0604020202020204" pitchFamily="34" charset="0"/>
              </a:defRPr>
            </a:lvl1pPr>
          </a:lstStyle>
          <a:p>
            <a:pPr>
              <a:defRPr/>
            </a:pPr>
            <a:fld id="{537C8761-A7EC-4757-A92D-B7998241B881}" type="slidenum">
              <a:rPr lang="en-US"/>
              <a:pPr>
                <a:defRPr/>
              </a:pPr>
              <a:t>‹#›</a:t>
            </a:fld>
            <a:endParaRPr lang="en-US" dirty="0"/>
          </a:p>
        </p:txBody>
      </p:sp>
    </p:spTree>
    <p:extLst>
      <p:ext uri="{BB962C8B-B14F-4D97-AF65-F5344CB8AC3E}">
        <p14:creationId xmlns:p14="http://schemas.microsoft.com/office/powerpoint/2010/main" val="2678496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BF5F9">
                    <a:shade val="90000"/>
                  </a:srgbClr>
                </a:solidFill>
                <a:latin typeface="Arial" panose="020B0604020202020204"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solidFill>
                  <a:srgbClr val="DBF5F9">
                    <a:shade val="90000"/>
                  </a:srgbClr>
                </a:solidFill>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1EAEE"/>
                </a:solidFill>
                <a:latin typeface="Arial" panose="020B0604020202020204" pitchFamily="34" charset="0"/>
              </a:defRPr>
            </a:lvl1pPr>
          </a:lstStyle>
          <a:p>
            <a:pPr>
              <a:defRPr/>
            </a:pPr>
            <a:fld id="{22E1C529-4BF6-4413-96D5-2BBD1292D60E}" type="slidenum">
              <a:rPr lang="en-US"/>
              <a:pPr>
                <a:defRPr/>
              </a:pPr>
              <a:t>‹#›</a:t>
            </a:fld>
            <a:endParaRPr lang="en-US" dirty="0"/>
          </a:p>
        </p:txBody>
      </p:sp>
    </p:spTree>
    <p:extLst>
      <p:ext uri="{BB962C8B-B14F-4D97-AF65-F5344CB8AC3E}">
        <p14:creationId xmlns:p14="http://schemas.microsoft.com/office/powerpoint/2010/main" val="225041404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6" name="Footer Placeholder 21"/>
          <p:cNvSpPr>
            <a:spLocks noGrp="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7" name="Slide Number Placeholder 17"/>
          <p:cNvSpPr>
            <a:spLocks noGrp="1"/>
          </p:cNvSpPr>
          <p:nvPr>
            <p:ph type="sldNum" sz="quarter" idx="12"/>
          </p:nvPr>
        </p:nvSpPr>
        <p:spPr/>
        <p:txBody>
          <a:bodyPr/>
          <a:lstStyle>
            <a:lvl1pPr>
              <a:defRPr>
                <a:latin typeface="Arial" panose="020B0604020202020204" pitchFamily="34" charset="0"/>
              </a:defRPr>
            </a:lvl1pPr>
          </a:lstStyle>
          <a:p>
            <a:pPr>
              <a:defRPr/>
            </a:pPr>
            <a:fld id="{FDED7457-43BE-4D16-96AF-415D118DFC2C}" type="slidenum">
              <a:rPr lang="en-US"/>
              <a:pPr>
                <a:defRPr/>
              </a:pPr>
              <a:t>‹#›</a:t>
            </a:fld>
            <a:endParaRPr lang="en-US" dirty="0"/>
          </a:p>
        </p:txBody>
      </p:sp>
    </p:spTree>
    <p:extLst>
      <p:ext uri="{BB962C8B-B14F-4D97-AF65-F5344CB8AC3E}">
        <p14:creationId xmlns:p14="http://schemas.microsoft.com/office/powerpoint/2010/main" val="2163610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8" name="Footer Placeholder 21"/>
          <p:cNvSpPr>
            <a:spLocks noGrp="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9" name="Slide Number Placeholder 17"/>
          <p:cNvSpPr>
            <a:spLocks noGrp="1"/>
          </p:cNvSpPr>
          <p:nvPr>
            <p:ph type="sldNum" sz="quarter" idx="12"/>
          </p:nvPr>
        </p:nvSpPr>
        <p:spPr/>
        <p:txBody>
          <a:bodyPr/>
          <a:lstStyle>
            <a:lvl1pPr>
              <a:defRPr>
                <a:latin typeface="Arial" panose="020B0604020202020204" pitchFamily="34" charset="0"/>
              </a:defRPr>
            </a:lvl1pPr>
          </a:lstStyle>
          <a:p>
            <a:pPr>
              <a:defRPr/>
            </a:pPr>
            <a:fld id="{80EC9C3C-4228-48DD-B7C5-5E2250612BDD}" type="slidenum">
              <a:rPr lang="en-US"/>
              <a:pPr>
                <a:defRPr/>
              </a:pPr>
              <a:t>‹#›</a:t>
            </a:fld>
            <a:endParaRPr lang="en-US" dirty="0"/>
          </a:p>
        </p:txBody>
      </p:sp>
    </p:spTree>
    <p:extLst>
      <p:ext uri="{BB962C8B-B14F-4D97-AF65-F5344CB8AC3E}">
        <p14:creationId xmlns:p14="http://schemas.microsoft.com/office/powerpoint/2010/main" val="3346016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4" name="Footer Placeholder 21"/>
          <p:cNvSpPr>
            <a:spLocks noGrp="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5" name="Slide Number Placeholder 17"/>
          <p:cNvSpPr>
            <a:spLocks noGrp="1"/>
          </p:cNvSpPr>
          <p:nvPr>
            <p:ph type="sldNum" sz="quarter" idx="12"/>
          </p:nvPr>
        </p:nvSpPr>
        <p:spPr/>
        <p:txBody>
          <a:bodyPr/>
          <a:lstStyle>
            <a:lvl1pPr>
              <a:defRPr>
                <a:latin typeface="Arial" panose="020B0604020202020204" pitchFamily="34" charset="0"/>
              </a:defRPr>
            </a:lvl1pPr>
          </a:lstStyle>
          <a:p>
            <a:pPr>
              <a:defRPr/>
            </a:pPr>
            <a:fld id="{C472820C-C36B-4C49-92FF-25360D464DE0}" type="slidenum">
              <a:rPr lang="en-US"/>
              <a:pPr>
                <a:defRPr/>
              </a:pPr>
              <a:t>‹#›</a:t>
            </a:fld>
            <a:endParaRPr lang="en-US" dirty="0"/>
          </a:p>
        </p:txBody>
      </p:sp>
    </p:spTree>
    <p:extLst>
      <p:ext uri="{BB962C8B-B14F-4D97-AF65-F5344CB8AC3E}">
        <p14:creationId xmlns:p14="http://schemas.microsoft.com/office/powerpoint/2010/main" val="3109842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3" name="Footer Placeholder 21"/>
          <p:cNvSpPr>
            <a:spLocks noGrp="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4" name="Slide Number Placeholder 17"/>
          <p:cNvSpPr>
            <a:spLocks noGrp="1"/>
          </p:cNvSpPr>
          <p:nvPr>
            <p:ph type="sldNum" sz="quarter" idx="12"/>
          </p:nvPr>
        </p:nvSpPr>
        <p:spPr/>
        <p:txBody>
          <a:bodyPr/>
          <a:lstStyle>
            <a:lvl1pPr>
              <a:defRPr>
                <a:latin typeface="Arial" panose="020B0604020202020204" pitchFamily="34" charset="0"/>
              </a:defRPr>
            </a:lvl1pPr>
          </a:lstStyle>
          <a:p>
            <a:pPr>
              <a:defRPr/>
            </a:pPr>
            <a:fld id="{E43B38B4-5F11-4A2F-A8B3-5BC1A828D92F}" type="slidenum">
              <a:rPr lang="en-US"/>
              <a:pPr>
                <a:defRPr/>
              </a:pPr>
              <a:t>‹#›</a:t>
            </a:fld>
            <a:endParaRPr lang="en-US" dirty="0"/>
          </a:p>
        </p:txBody>
      </p:sp>
    </p:spTree>
    <p:extLst>
      <p:ext uri="{BB962C8B-B14F-4D97-AF65-F5344CB8AC3E}">
        <p14:creationId xmlns:p14="http://schemas.microsoft.com/office/powerpoint/2010/main" val="1122855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6" name="Footer Placeholder 21"/>
          <p:cNvSpPr>
            <a:spLocks noGrp="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7" name="Slide Number Placeholder 17"/>
          <p:cNvSpPr>
            <a:spLocks noGrp="1"/>
          </p:cNvSpPr>
          <p:nvPr>
            <p:ph type="sldNum" sz="quarter" idx="12"/>
          </p:nvPr>
        </p:nvSpPr>
        <p:spPr/>
        <p:txBody>
          <a:bodyPr/>
          <a:lstStyle>
            <a:lvl1pPr>
              <a:defRPr>
                <a:latin typeface="Arial" panose="020B0604020202020204" pitchFamily="34" charset="0"/>
              </a:defRPr>
            </a:lvl1pPr>
          </a:lstStyle>
          <a:p>
            <a:pPr>
              <a:defRPr/>
            </a:pPr>
            <a:fld id="{0D90A854-7E6B-4E01-938A-76A5AA2DA38B}" type="slidenum">
              <a:rPr lang="en-US"/>
              <a:pPr>
                <a:defRPr/>
              </a:pPr>
              <a:t>‹#›</a:t>
            </a:fld>
            <a:endParaRPr lang="en-US" dirty="0"/>
          </a:p>
        </p:txBody>
      </p:sp>
    </p:spTree>
    <p:extLst>
      <p:ext uri="{BB962C8B-B14F-4D97-AF65-F5344CB8AC3E}">
        <p14:creationId xmlns:p14="http://schemas.microsoft.com/office/powerpoint/2010/main" val="3949843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F58409E-6512-486F-A627-55C279FB711D}" type="slidenum">
              <a:rPr lang="en-US"/>
              <a:pPr>
                <a:defRPr/>
              </a:pPr>
              <a:t>‹#›</a:t>
            </a:fld>
            <a:endParaRPr lang="en-US" dirty="0"/>
          </a:p>
        </p:txBody>
      </p:sp>
    </p:spTree>
    <p:extLst>
      <p:ext uri="{BB962C8B-B14F-4D97-AF65-F5344CB8AC3E}">
        <p14:creationId xmlns:p14="http://schemas.microsoft.com/office/powerpoint/2010/main" val="2303676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2400"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2400"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2400" dirty="0">
              <a:solidFill>
                <a:prstClr val="black"/>
              </a:solidFill>
              <a:latin typeface="Constantia"/>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2400" dirty="0">
              <a:solidFill>
                <a:prstClr val="black"/>
              </a:solidFill>
              <a:latin typeface="Constanti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10" name="Footer Placeholder 5"/>
          <p:cNvSpPr>
            <a:spLocks noGrp="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atin typeface="Arial" panose="020B0604020202020204" pitchFamily="34" charset="0"/>
              </a:defRPr>
            </a:lvl1pPr>
          </a:lstStyle>
          <a:p>
            <a:pPr>
              <a:defRPr/>
            </a:pPr>
            <a:fld id="{B105E8C0-EC02-491C-B3B5-DFC879EFA132}" type="slidenum">
              <a:rPr lang="en-US"/>
              <a:pPr>
                <a:defRPr/>
              </a:pPr>
              <a:t>‹#›</a:t>
            </a:fld>
            <a:endParaRPr lang="en-US" dirty="0"/>
          </a:p>
        </p:txBody>
      </p:sp>
    </p:spTree>
    <p:extLst>
      <p:ext uri="{BB962C8B-B14F-4D97-AF65-F5344CB8AC3E}">
        <p14:creationId xmlns:p14="http://schemas.microsoft.com/office/powerpoint/2010/main" val="28608183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5" name="Footer Placeholder 21"/>
          <p:cNvSpPr>
            <a:spLocks noGrp="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6" name="Slide Number Placeholder 17"/>
          <p:cNvSpPr>
            <a:spLocks noGrp="1"/>
          </p:cNvSpPr>
          <p:nvPr>
            <p:ph type="sldNum" sz="quarter" idx="12"/>
          </p:nvPr>
        </p:nvSpPr>
        <p:spPr/>
        <p:txBody>
          <a:bodyPr/>
          <a:lstStyle>
            <a:lvl1pPr>
              <a:defRPr>
                <a:latin typeface="Arial" panose="020B0604020202020204" pitchFamily="34" charset="0"/>
              </a:defRPr>
            </a:lvl1pPr>
          </a:lstStyle>
          <a:p>
            <a:pPr>
              <a:defRPr/>
            </a:pPr>
            <a:fld id="{5A48D4B7-7A56-401A-9C3D-05676DE0E113}" type="slidenum">
              <a:rPr lang="en-US"/>
              <a:pPr>
                <a:defRPr/>
              </a:pPr>
              <a:t>‹#›</a:t>
            </a:fld>
            <a:endParaRPr lang="en-US" dirty="0"/>
          </a:p>
        </p:txBody>
      </p:sp>
    </p:spTree>
    <p:extLst>
      <p:ext uri="{BB962C8B-B14F-4D97-AF65-F5344CB8AC3E}">
        <p14:creationId xmlns:p14="http://schemas.microsoft.com/office/powerpoint/2010/main" val="2498104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5" name="Footer Placeholder 21"/>
          <p:cNvSpPr>
            <a:spLocks noGrp="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6" name="Slide Number Placeholder 17"/>
          <p:cNvSpPr>
            <a:spLocks noGrp="1"/>
          </p:cNvSpPr>
          <p:nvPr>
            <p:ph type="sldNum" sz="quarter" idx="12"/>
          </p:nvPr>
        </p:nvSpPr>
        <p:spPr/>
        <p:txBody>
          <a:bodyPr/>
          <a:lstStyle>
            <a:lvl1pPr>
              <a:defRPr>
                <a:latin typeface="Arial" panose="020B0604020202020204" pitchFamily="34" charset="0"/>
              </a:defRPr>
            </a:lvl1pPr>
          </a:lstStyle>
          <a:p>
            <a:pPr>
              <a:defRPr/>
            </a:pPr>
            <a:fld id="{736B018C-F76E-4800-A9C1-6CBDFF2A43EB}" type="slidenum">
              <a:rPr lang="en-US"/>
              <a:pPr>
                <a:defRPr/>
              </a:pPr>
              <a:t>‹#›</a:t>
            </a:fld>
            <a:endParaRPr lang="en-US" dirty="0"/>
          </a:p>
        </p:txBody>
      </p:sp>
    </p:spTree>
    <p:extLst>
      <p:ext uri="{BB962C8B-B14F-4D97-AF65-F5344CB8AC3E}">
        <p14:creationId xmlns:p14="http://schemas.microsoft.com/office/powerpoint/2010/main" val="2471220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DB09CD2-53B8-4638-B25F-FBED75EEE056}" type="slidenum">
              <a:rPr lang="en-US"/>
              <a:pPr>
                <a:defRPr/>
              </a:pPr>
              <a:t>‹#›</a:t>
            </a:fld>
            <a:endParaRPr lang="en-US" dirty="0"/>
          </a:p>
        </p:txBody>
      </p:sp>
    </p:spTree>
    <p:extLst>
      <p:ext uri="{BB962C8B-B14F-4D97-AF65-F5344CB8AC3E}">
        <p14:creationId xmlns:p14="http://schemas.microsoft.com/office/powerpoint/2010/main" val="4225447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12957CC6-6751-417C-B0D2-EF1FD4A4ACE3}" type="slidenum">
              <a:rPr lang="en-US"/>
              <a:pPr>
                <a:defRPr/>
              </a:pPr>
              <a:t>‹#›</a:t>
            </a:fld>
            <a:endParaRPr lang="en-US" dirty="0"/>
          </a:p>
        </p:txBody>
      </p:sp>
    </p:spTree>
    <p:extLst>
      <p:ext uri="{BB962C8B-B14F-4D97-AF65-F5344CB8AC3E}">
        <p14:creationId xmlns:p14="http://schemas.microsoft.com/office/powerpoint/2010/main" val="2017934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9D931C59-980F-421D-9732-C4503DFB74A0}" type="slidenum">
              <a:rPr lang="en-US"/>
              <a:pPr>
                <a:defRPr/>
              </a:pPr>
              <a:t>‹#›</a:t>
            </a:fld>
            <a:endParaRPr lang="en-US" dirty="0"/>
          </a:p>
        </p:txBody>
      </p:sp>
    </p:spTree>
    <p:extLst>
      <p:ext uri="{BB962C8B-B14F-4D97-AF65-F5344CB8AC3E}">
        <p14:creationId xmlns:p14="http://schemas.microsoft.com/office/powerpoint/2010/main" val="1920863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4FCB61EE-D055-48F9-B41F-E9BB4A3047CB}" type="slidenum">
              <a:rPr lang="en-US"/>
              <a:pPr>
                <a:defRPr/>
              </a:pPr>
              <a:t>‹#›</a:t>
            </a:fld>
            <a:endParaRPr lang="en-US" dirty="0"/>
          </a:p>
        </p:txBody>
      </p:sp>
    </p:spTree>
    <p:extLst>
      <p:ext uri="{BB962C8B-B14F-4D97-AF65-F5344CB8AC3E}">
        <p14:creationId xmlns:p14="http://schemas.microsoft.com/office/powerpoint/2010/main" val="3886553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2D1EE645-F866-4382-B8F0-EE0077152EC3}" type="slidenum">
              <a:rPr lang="en-US"/>
              <a:pPr>
                <a:defRPr/>
              </a:pPr>
              <a:t>‹#›</a:t>
            </a:fld>
            <a:endParaRPr lang="en-US" dirty="0"/>
          </a:p>
        </p:txBody>
      </p:sp>
    </p:spTree>
    <p:extLst>
      <p:ext uri="{BB962C8B-B14F-4D97-AF65-F5344CB8AC3E}">
        <p14:creationId xmlns:p14="http://schemas.microsoft.com/office/powerpoint/2010/main" val="771460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D6CE362F-B888-4EDD-A395-C3C603AF1447}" type="slidenum">
              <a:rPr lang="en-US"/>
              <a:pPr>
                <a:defRPr/>
              </a:pPr>
              <a:t>‹#›</a:t>
            </a:fld>
            <a:endParaRPr lang="en-US" dirty="0"/>
          </a:p>
        </p:txBody>
      </p:sp>
    </p:spTree>
    <p:extLst>
      <p:ext uri="{BB962C8B-B14F-4D97-AF65-F5344CB8AC3E}">
        <p14:creationId xmlns:p14="http://schemas.microsoft.com/office/powerpoint/2010/main" val="4177775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solidFill>
                <a:prstClr val="white"/>
              </a:solidFill>
              <a:latin typeface="Constantia"/>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solidFill>
                <a:prstClr val="white"/>
              </a:solidFill>
              <a:latin typeface="Constanti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57209591-96C9-4339-AF05-297A03890D8F}" type="slidenum">
              <a:rPr lang="en-US"/>
              <a:pPr>
                <a:defRPr/>
              </a:pPr>
              <a:t>‹#›</a:t>
            </a:fld>
            <a:endParaRPr lang="en-US" dirty="0"/>
          </a:p>
        </p:txBody>
      </p:sp>
    </p:spTree>
    <p:extLst>
      <p:ext uri="{BB962C8B-B14F-4D97-AF65-F5344CB8AC3E}">
        <p14:creationId xmlns:p14="http://schemas.microsoft.com/office/powerpoint/2010/main" val="1412217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solidFill>
                <a:prstClr val="white"/>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solidFill>
                <a:prstClr val="white"/>
              </a:solidFill>
              <a:latin typeface="Constantia"/>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DBF5F9">
                    <a:shade val="90000"/>
                  </a:srgbClr>
                </a:solidFill>
                <a:latin typeface="Arial" charset="0"/>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DBF5F9">
                    <a:shade val="90000"/>
                  </a:srgbClr>
                </a:solidFill>
                <a:latin typeface="Arial"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D1EAEE"/>
                </a:solidFill>
              </a:defRPr>
            </a:lvl1pPr>
          </a:lstStyle>
          <a:p>
            <a:pPr>
              <a:defRPr/>
            </a:pPr>
            <a:fld id="{02A88D60-496C-4769-B9B8-2AAF5EC7973A}"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solidFill>
                  <a:prstClr val="white"/>
                </a:solidFill>
                <a:latin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solidFill>
                  <a:prstClr val="white"/>
                </a:solidFill>
                <a:latin typeface="Arial" charset="0"/>
              </a:endParaRPr>
            </a:p>
          </p:txBody>
        </p:sp>
      </p:grpSp>
    </p:spTree>
  </p:cSld>
  <p:clrMap bg1="dk1" tx1="lt1" bg2="dk2" tx2="lt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8" r:id="rId9"/>
    <p:sldLayoutId id="2147483976" r:id="rId10"/>
    <p:sldLayoutId id="2147483977" r:id="rId11"/>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2400" dirty="0">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2400" dirty="0">
              <a:solidFill>
                <a:prstClr val="black"/>
              </a:solidFill>
              <a:latin typeface="Constantia"/>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Times New Roman" panose="02020603050405020304" pitchFamily="18" charset="0"/>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Times New Roman" panose="02020603050405020304" pitchFamily="18"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latin typeface="Times New Roman" panose="02020603050405020304" pitchFamily="18" charset="0"/>
              </a:defRPr>
            </a:lvl1pPr>
          </a:lstStyle>
          <a:p>
            <a:pPr>
              <a:defRPr/>
            </a:pPr>
            <a:fld id="{2FC471D6-13F9-400C-A215-2D5CED819637}" type="slidenum">
              <a:rPr lang="en-US"/>
              <a:pPr>
                <a:defRPr/>
              </a:pPr>
              <a:t>‹#›</a:t>
            </a:fld>
            <a:endParaRPr lang="en-US" dirty="0"/>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2400" dirty="0">
                <a:solidFill>
                  <a:prstClr val="black"/>
                </a:solidFill>
                <a:latin typeface="Times New Roman" panose="02020603050405020304"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2400" dirty="0">
                <a:solidFill>
                  <a:prstClr val="black"/>
                </a:solidFill>
                <a:latin typeface="Times New Roman" panose="02020603050405020304" pitchFamily="18" charset="0"/>
              </a:endParaRPr>
            </a:p>
          </p:txBody>
        </p:sp>
      </p:grpSp>
    </p:spTree>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title"/>
          </p:nvPr>
        </p:nvSpPr>
        <p:spPr>
          <a:xfrm>
            <a:off x="492369" y="685800"/>
            <a:ext cx="7772400" cy="2362200"/>
          </a:xfrm>
          <a:extLst/>
        </p:spPr>
        <p:txBody>
          <a:bodyPr/>
          <a:lstStyle/>
          <a:p>
            <a:pPr algn="ctr" eaLnBrk="1" hangingPunct="1">
              <a:defRPr/>
            </a:pPr>
            <a:r>
              <a:rPr lang="en-US" sz="4000" dirty="0" smtClean="0">
                <a:solidFill>
                  <a:schemeClr val="accent3"/>
                </a:solidFill>
              </a:rPr>
              <a:t>The Precautionary Approach in Coastal/Ocean Governance: </a:t>
            </a:r>
            <a:br>
              <a:rPr lang="en-US" sz="4000" dirty="0" smtClean="0">
                <a:solidFill>
                  <a:schemeClr val="accent3"/>
                </a:solidFill>
              </a:rPr>
            </a:br>
            <a:r>
              <a:rPr lang="en-US" sz="4000" dirty="0" smtClean="0">
                <a:solidFill>
                  <a:schemeClr val="accent3"/>
                </a:solidFill>
              </a:rPr>
              <a:t>Beacon of Hope, Seas of Confusion and Challenges</a:t>
            </a:r>
            <a:endParaRPr sz="4000" dirty="0" smtClean="0">
              <a:solidFill>
                <a:schemeClr val="accent3"/>
              </a:solidFill>
              <a:latin typeface="Times New Roman" panose="02020603050405020304" pitchFamily="18" charset="0"/>
              <a:cs typeface="Times New Roman" panose="02020603050405020304" pitchFamily="18" charset="0"/>
            </a:endParaRPr>
          </a:p>
        </p:txBody>
      </p:sp>
      <p:sp>
        <p:nvSpPr>
          <p:cNvPr id="16387" name="Subtitle 2"/>
          <p:cNvSpPr>
            <a:spLocks noGrp="1"/>
          </p:cNvSpPr>
          <p:nvPr>
            <p:ph type="body" idx="1"/>
          </p:nvPr>
        </p:nvSpPr>
        <p:spPr>
          <a:xfrm>
            <a:off x="609600" y="3200400"/>
            <a:ext cx="7772400" cy="3124200"/>
          </a:xfrm>
        </p:spPr>
        <p:txBody>
          <a:bodyPr/>
          <a:lstStyle/>
          <a:p>
            <a:pPr algn="ctr" eaLnBrk="1" hangingPunct="1">
              <a:spcBef>
                <a:spcPct val="0"/>
              </a:spcBef>
            </a:pPr>
            <a:r>
              <a:rPr lang="en-US" altLang="en-US" sz="2400" b="1" dirty="0" smtClean="0">
                <a:solidFill>
                  <a:schemeClr val="bg1"/>
                </a:solidFill>
                <a:latin typeface="Times New Roman" panose="02020603050405020304" pitchFamily="18" charset="0"/>
                <a:cs typeface="Times New Roman" panose="02020603050405020304" pitchFamily="18" charset="0"/>
              </a:rPr>
              <a:t>Professor David L. VanderZwaag</a:t>
            </a:r>
          </a:p>
          <a:p>
            <a:pPr algn="ctr" eaLnBrk="1" hangingPunct="1">
              <a:spcBef>
                <a:spcPct val="0"/>
              </a:spcBef>
            </a:pPr>
            <a:r>
              <a:rPr lang="en-US" altLang="en-US" sz="2400" b="1" dirty="0" smtClean="0">
                <a:solidFill>
                  <a:schemeClr val="bg1"/>
                </a:solidFill>
                <a:latin typeface="Times New Roman" panose="02020603050405020304" pitchFamily="18" charset="0"/>
                <a:cs typeface="Times New Roman" panose="02020603050405020304" pitchFamily="18" charset="0"/>
              </a:rPr>
              <a:t>Canada Research Chair in Ocean Law and Governance</a:t>
            </a:r>
          </a:p>
          <a:p>
            <a:pPr algn="ctr" eaLnBrk="1" hangingPunct="1">
              <a:spcBef>
                <a:spcPct val="0"/>
              </a:spcBef>
            </a:pPr>
            <a:r>
              <a:rPr lang="en-US" altLang="en-US" sz="2400" b="1" dirty="0" smtClean="0">
                <a:solidFill>
                  <a:schemeClr val="bg1"/>
                </a:solidFill>
                <a:latin typeface="Times New Roman" panose="02020603050405020304" pitchFamily="18" charset="0"/>
                <a:cs typeface="Times New Roman" panose="02020603050405020304" pitchFamily="18" charset="0"/>
              </a:rPr>
              <a:t>Marine &amp; Environmental Law Institute</a:t>
            </a:r>
          </a:p>
          <a:p>
            <a:pPr algn="ctr" eaLnBrk="1" hangingPunct="1">
              <a:spcBef>
                <a:spcPct val="0"/>
              </a:spcBef>
            </a:pPr>
            <a:r>
              <a:rPr lang="en-US" altLang="en-US" sz="2400" b="1" dirty="0" smtClean="0">
                <a:solidFill>
                  <a:schemeClr val="bg1"/>
                </a:solidFill>
                <a:latin typeface="Times New Roman" panose="02020603050405020304" pitchFamily="18" charset="0"/>
                <a:cs typeface="Times New Roman" panose="02020603050405020304" pitchFamily="18" charset="0"/>
              </a:rPr>
              <a:t>Dalhousie University</a:t>
            </a:r>
          </a:p>
          <a:p>
            <a:pPr algn="ctr" eaLnBrk="1" hangingPunct="1">
              <a:spcBef>
                <a:spcPct val="0"/>
              </a:spcBef>
            </a:pPr>
            <a:endParaRPr lang="en-US" altLang="en-US" sz="14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pPr>
            <a:r>
              <a:rPr lang="en-US" altLang="en-US" sz="2000" b="1" dirty="0" smtClean="0">
                <a:solidFill>
                  <a:schemeClr val="bg1"/>
                </a:solidFill>
                <a:latin typeface="Times New Roman" panose="02020603050405020304" pitchFamily="18" charset="0"/>
                <a:cs typeface="Times New Roman" panose="02020603050405020304" pitchFamily="18" charset="0"/>
              </a:rPr>
              <a:t>China-ASEAN Academy on Ocean Law and Governance</a:t>
            </a:r>
          </a:p>
          <a:p>
            <a:pPr algn="ctr" eaLnBrk="1" hangingPunct="1">
              <a:spcBef>
                <a:spcPct val="0"/>
              </a:spcBef>
            </a:pPr>
            <a:r>
              <a:rPr lang="en-US" altLang="en-US" sz="2000" b="1" dirty="0" smtClean="0">
                <a:solidFill>
                  <a:schemeClr val="bg1"/>
                </a:solidFill>
                <a:latin typeface="Times New Roman" panose="02020603050405020304" pitchFamily="18" charset="0"/>
                <a:cs typeface="Times New Roman" panose="02020603050405020304" pitchFamily="18" charset="0"/>
              </a:rPr>
              <a:t>National Institute for South China Sea Studies</a:t>
            </a:r>
          </a:p>
          <a:p>
            <a:pPr algn="ctr" eaLnBrk="1" hangingPunct="1">
              <a:spcBef>
                <a:spcPct val="0"/>
              </a:spcBef>
            </a:pPr>
            <a:r>
              <a:rPr lang="en-US" altLang="en-US" sz="2000" b="1" dirty="0" smtClean="0">
                <a:solidFill>
                  <a:schemeClr val="bg1"/>
                </a:solidFill>
                <a:latin typeface="Times New Roman" panose="02020603050405020304" pitchFamily="18" charset="0"/>
                <a:cs typeface="Times New Roman" panose="02020603050405020304" pitchFamily="18" charset="0"/>
              </a:rPr>
              <a:t>Haikou, Hainan, China</a:t>
            </a:r>
          </a:p>
          <a:p>
            <a:pPr algn="ctr" eaLnBrk="1" hangingPunct="1">
              <a:spcBef>
                <a:spcPct val="0"/>
              </a:spcBef>
            </a:pPr>
            <a:r>
              <a:rPr lang="en-US" altLang="en-US" sz="2000" b="1" dirty="0" smtClean="0">
                <a:solidFill>
                  <a:schemeClr val="bg1"/>
                </a:solidFill>
                <a:latin typeface="Times New Roman" panose="02020603050405020304" pitchFamily="18" charset="0"/>
                <a:cs typeface="Times New Roman" panose="02020603050405020304" pitchFamily="18" charset="0"/>
              </a:rPr>
              <a:t>November 10, 2016</a:t>
            </a:r>
          </a:p>
        </p:txBody>
      </p:sp>
      <p:pic>
        <p:nvPicPr>
          <p:cNvPr id="1638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791200"/>
            <a:ext cx="1804988"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56400" y="5791200"/>
            <a:ext cx="19954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228600" y="838199"/>
            <a:ext cx="8686800" cy="5883275"/>
          </a:xfrm>
        </p:spPr>
        <p:txBody>
          <a:bodyPr/>
          <a:lstStyle/>
          <a:p>
            <a:pPr lvl="1">
              <a:spcBef>
                <a:spcPts val="0"/>
              </a:spcBef>
              <a:buFont typeface="Symbol" panose="05050102010706020507" pitchFamily="18" charset="2"/>
              <a:buChar char="-"/>
            </a:pPr>
            <a:r>
              <a:rPr lang="en-US" altLang="en-US" sz="2200" dirty="0" smtClean="0">
                <a:latin typeface="Times New Roman" panose="02020603050405020304" pitchFamily="18" charset="0"/>
                <a:cs typeface="Times New Roman" panose="02020603050405020304" pitchFamily="18" charset="0"/>
              </a:rPr>
              <a:t>In October 2013, Parties to the 1996 Protocol adopted further amendments to ensure a precautionary approach to future marine engineering intervention, especially </a:t>
            </a:r>
            <a:r>
              <a:rPr lang="en-US" altLang="en-US" sz="2200" u="sng" dirty="0" smtClean="0">
                <a:latin typeface="Times New Roman" panose="02020603050405020304" pitchFamily="18" charset="0"/>
                <a:cs typeface="Times New Roman" panose="02020603050405020304" pitchFamily="18" charset="0"/>
              </a:rPr>
              <a:t>ocean fertilization</a:t>
            </a:r>
            <a:endParaRPr lang="en-US" altLang="en-US" sz="2200" dirty="0" smtClean="0">
              <a:latin typeface="Times New Roman" panose="02020603050405020304" pitchFamily="18" charset="0"/>
              <a:cs typeface="Times New Roman" panose="02020603050405020304" pitchFamily="18" charset="0"/>
            </a:endParaRPr>
          </a:p>
          <a:p>
            <a:pPr lvl="2">
              <a:spcBef>
                <a:spcPts val="0"/>
              </a:spcBef>
              <a:buFont typeface="Times New Roman" panose="02020603050405020304" pitchFamily="18" charset="0"/>
              <a:buChar char="*"/>
            </a:pPr>
            <a:endParaRPr lang="en-US" altLang="en-US" sz="2200" dirty="0" smtClean="0">
              <a:latin typeface="Times New Roman" panose="02020603050405020304" pitchFamily="18" charset="0"/>
              <a:cs typeface="Times New Roman" panose="02020603050405020304" pitchFamily="18" charset="0"/>
            </a:endParaRPr>
          </a:p>
          <a:p>
            <a:pPr lvl="2">
              <a:spcBef>
                <a:spcPts val="0"/>
              </a:spcBef>
              <a:buFont typeface="Times New Roman" panose="02020603050405020304" pitchFamily="18" charset="0"/>
              <a:buChar char="*"/>
            </a:pPr>
            <a:r>
              <a:rPr lang="en-US" altLang="en-US" sz="2200" dirty="0" smtClean="0">
                <a:latin typeface="Times New Roman" panose="02020603050405020304" pitchFamily="18" charset="0"/>
                <a:cs typeface="Times New Roman" panose="02020603050405020304" pitchFamily="18" charset="0"/>
              </a:rPr>
              <a:t>New Annex 4 prohibits ocean fertilization                                       activities except for </a:t>
            </a:r>
            <a:r>
              <a:rPr lang="en-US" altLang="en-US" sz="2200" u="sng" dirty="0" smtClean="0">
                <a:latin typeface="Times New Roman" panose="02020603050405020304" pitchFamily="18" charset="0"/>
                <a:cs typeface="Times New Roman" panose="02020603050405020304" pitchFamily="18" charset="0"/>
              </a:rPr>
              <a:t>legitimate scientific research</a:t>
            </a:r>
          </a:p>
          <a:p>
            <a:pPr lvl="2">
              <a:spcBef>
                <a:spcPts val="0"/>
              </a:spcBef>
              <a:buFont typeface="Times New Roman" panose="02020603050405020304" pitchFamily="18" charset="0"/>
              <a:buChar char="*"/>
            </a:pPr>
            <a:endParaRPr lang="en-US" altLang="en-US" sz="2200" u="sng" dirty="0" smtClean="0">
              <a:latin typeface="Times New Roman" panose="02020603050405020304" pitchFamily="18" charset="0"/>
              <a:cs typeface="Times New Roman" panose="02020603050405020304" pitchFamily="18" charset="0"/>
            </a:endParaRPr>
          </a:p>
          <a:p>
            <a:pPr lvl="3">
              <a:spcBef>
                <a:spcPts val="0"/>
              </a:spcBef>
              <a:buFont typeface="Times New Roman" panose="02020603050405020304" pitchFamily="18" charset="0"/>
              <a:buChar char="&gt;"/>
            </a:pPr>
            <a:r>
              <a:rPr lang="en-US" altLang="en-US" sz="2200" dirty="0" smtClean="0">
                <a:latin typeface="Times New Roman" panose="02020603050405020304" pitchFamily="18" charset="0"/>
                <a:cs typeface="Times New Roman" panose="02020603050405020304" pitchFamily="18" charset="0"/>
              </a:rPr>
              <a:t>Such proposed scientific research must undergo a detailed environmental assessment with specifics set out in a new Annex 5 before a permit is granted</a:t>
            </a:r>
          </a:p>
          <a:p>
            <a:pPr lvl="3">
              <a:spcBef>
                <a:spcPts val="0"/>
              </a:spcBef>
              <a:buFont typeface="Times New Roman" panose="02020603050405020304" pitchFamily="18" charset="0"/>
              <a:buChar char="&gt;"/>
            </a:pPr>
            <a:r>
              <a:rPr lang="en-US" altLang="en-US" sz="2200" dirty="0" smtClean="0">
                <a:latin typeface="Times New Roman" panose="02020603050405020304" pitchFamily="18" charset="0"/>
                <a:cs typeface="Times New Roman" panose="02020603050405020304" pitchFamily="18" charset="0"/>
              </a:rPr>
              <a:t>Permits to be issued only if the assessment determines that the pollution of the marine environment is as far as practicable prevented or reduced to a minimum</a:t>
            </a:r>
          </a:p>
          <a:p>
            <a:pPr lvl="3">
              <a:spcBef>
                <a:spcPts val="0"/>
              </a:spcBef>
              <a:buFont typeface="Times New Roman" panose="02020603050405020304" pitchFamily="18" charset="0"/>
              <a:buChar char="&gt;"/>
            </a:pPr>
            <a:endParaRPr lang="en-US" altLang="en-US" sz="2200" dirty="0" smtClean="0">
              <a:latin typeface="Times New Roman" panose="02020603050405020304" pitchFamily="18" charset="0"/>
              <a:cs typeface="Times New Roman" panose="02020603050405020304" pitchFamily="18" charset="0"/>
            </a:endParaRPr>
          </a:p>
          <a:p>
            <a:pPr lvl="2">
              <a:spcBef>
                <a:spcPts val="0"/>
              </a:spcBef>
              <a:buFont typeface="Times New Roman" panose="02020603050405020304" pitchFamily="18" charset="0"/>
              <a:buChar char="*"/>
            </a:pPr>
            <a:r>
              <a:rPr lang="en-US" altLang="en-US" sz="2200" dirty="0" smtClean="0">
                <a:latin typeface="Times New Roman" panose="02020603050405020304" pitchFamily="18" charset="0"/>
                <a:cs typeface="Times New Roman" panose="02020603050405020304" pitchFamily="18" charset="0"/>
              </a:rPr>
              <a:t>Additional geoengineering activities may be added to Annex 4 for precautionary controls</a:t>
            </a:r>
          </a:p>
        </p:txBody>
      </p:sp>
      <p:sp>
        <p:nvSpPr>
          <p:cNvPr id="266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5408A60-1054-4D51-83F7-E3FC335D55F8}" type="slidenum">
              <a:rPr lang="en-US" altLang="en-US" smtClean="0">
                <a:solidFill>
                  <a:srgbClr val="045C75"/>
                </a:solidFill>
              </a:rPr>
              <a:pPr/>
              <a:t>10</a:t>
            </a:fld>
            <a:endParaRPr lang="en-US" altLang="en-US" smtClean="0">
              <a:solidFill>
                <a:srgbClr val="045C75"/>
              </a:solidFill>
            </a:endParaRPr>
          </a:p>
        </p:txBody>
      </p:sp>
      <p:pic>
        <p:nvPicPr>
          <p:cNvPr id="2662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1905000"/>
            <a:ext cx="1752600" cy="125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F568E840-44D1-4AAF-B70B-87BBEAC86E69}" type="slidenum">
              <a:rPr lang="en-US" altLang="en-US" sz="1200" smtClean="0">
                <a:solidFill>
                  <a:srgbClr val="898989"/>
                </a:solidFill>
                <a:latin typeface="Calibri" panose="020F0502020204030204" pitchFamily="34" charset="0"/>
              </a:rPr>
              <a:pPr>
                <a:spcBef>
                  <a:spcPct val="0"/>
                </a:spcBef>
                <a:buClrTx/>
                <a:buSzTx/>
                <a:buFontTx/>
                <a:buNone/>
              </a:pPr>
              <a:t>11</a:t>
            </a:fld>
            <a:endParaRPr lang="en-US" altLang="en-US" sz="1200" smtClean="0">
              <a:solidFill>
                <a:srgbClr val="898989"/>
              </a:solidFill>
              <a:latin typeface="Calibri" panose="020F0502020204030204" pitchFamily="34" charset="0"/>
            </a:endParaRPr>
          </a:p>
        </p:txBody>
      </p:sp>
      <p:sp>
        <p:nvSpPr>
          <p:cNvPr id="11266" name="Rectangle 3"/>
          <p:cNvSpPr>
            <a:spLocks noGrp="1" noChangeArrowheads="1"/>
          </p:cNvSpPr>
          <p:nvPr>
            <p:ph idx="4294967295"/>
          </p:nvPr>
        </p:nvSpPr>
        <p:spPr>
          <a:xfrm>
            <a:off x="205154" y="838200"/>
            <a:ext cx="8915400" cy="6477000"/>
          </a:xfrm>
        </p:spPr>
        <p:txBody>
          <a:bodyPr/>
          <a:lstStyle/>
          <a:p>
            <a:pPr eaLnBrk="1" hangingPunct="1">
              <a:spcBef>
                <a:spcPts val="0"/>
              </a:spcBef>
              <a:buFont typeface="Symbol" panose="05050102010706020507" pitchFamily="18" charset="2"/>
              <a:buChar char="·"/>
              <a:defRPr/>
            </a:pPr>
            <a:r>
              <a:rPr lang="en-US" sz="2000" dirty="0" smtClean="0">
                <a:latin typeface="Times New Roman" pitchFamily="18" charset="0"/>
              </a:rPr>
              <a:t>The Reverse Onus of Proof Approach in International Fisheries Has Been Adopted on Occasion in Rather Narrow Circumstances </a:t>
            </a:r>
          </a:p>
          <a:p>
            <a:pPr marL="0" indent="0" eaLnBrk="1" hangingPunct="1">
              <a:spcBef>
                <a:spcPts val="0"/>
              </a:spcBef>
              <a:buNone/>
              <a:defRPr/>
            </a:pPr>
            <a:r>
              <a:rPr lang="en-US" sz="2000" dirty="0" smtClean="0">
                <a:latin typeface="Times New Roman" pitchFamily="18" charset="0"/>
              </a:rPr>
              <a:t> </a:t>
            </a:r>
          </a:p>
          <a:p>
            <a:pPr marL="228600" indent="-228600" eaLnBrk="1" hangingPunct="1">
              <a:spcBef>
                <a:spcPts val="0"/>
              </a:spcBef>
              <a:buFont typeface="Times New Roman" pitchFamily="18" charset="0"/>
              <a:buChar char="+"/>
              <a:defRPr/>
            </a:pPr>
            <a:r>
              <a:rPr lang="en-US" sz="2000" dirty="0" smtClean="0">
                <a:latin typeface="Times New Roman" pitchFamily="18" charset="0"/>
              </a:rPr>
              <a:t>This “powerful beam” version of precaution in international fisheries is exemplified by the banning of large scale driftnets on the high seas</a:t>
            </a:r>
          </a:p>
          <a:p>
            <a:pPr lvl="1" eaLnBrk="1" hangingPunct="1">
              <a:spcBef>
                <a:spcPts val="0"/>
              </a:spcBef>
              <a:buClr>
                <a:schemeClr val="accent3"/>
              </a:buClr>
              <a:buFont typeface="Times New Roman" panose="02020603050405020304" pitchFamily="18" charset="0"/>
              <a:buChar char="̶"/>
              <a:defRPr/>
            </a:pPr>
            <a:r>
              <a:rPr lang="en-US" sz="2000" dirty="0" smtClean="0">
                <a:latin typeface="Times New Roman" pitchFamily="18" charset="0"/>
              </a:rPr>
              <a:t>Moratoria on all large-scale pelagic</a:t>
            </a:r>
            <a:br>
              <a:rPr lang="en-US" sz="2000" dirty="0" smtClean="0">
                <a:latin typeface="Times New Roman" pitchFamily="18" charset="0"/>
              </a:rPr>
            </a:br>
            <a:r>
              <a:rPr lang="en-US" sz="2000" dirty="0" smtClean="0">
                <a:latin typeface="Times New Roman" pitchFamily="18" charset="0"/>
              </a:rPr>
              <a:t>driftnet fishing urged to be implemented</a:t>
            </a:r>
            <a:br>
              <a:rPr lang="en-US" sz="2000" dirty="0" smtClean="0">
                <a:latin typeface="Times New Roman" pitchFamily="18" charset="0"/>
              </a:rPr>
            </a:br>
            <a:r>
              <a:rPr lang="en-US" sz="2000" dirty="0" smtClean="0">
                <a:latin typeface="Times New Roman" pitchFamily="18" charset="0"/>
              </a:rPr>
              <a:t>by all States with moratoria lifting</a:t>
            </a:r>
            <a:br>
              <a:rPr lang="en-US" sz="2000" dirty="0" smtClean="0">
                <a:latin typeface="Times New Roman" pitchFamily="18" charset="0"/>
              </a:rPr>
            </a:br>
            <a:r>
              <a:rPr lang="en-US" sz="2000" dirty="0" smtClean="0">
                <a:latin typeface="Times New Roman" pitchFamily="18" charset="0"/>
              </a:rPr>
              <a:t>dependent on demonstration of effective</a:t>
            </a:r>
            <a:br>
              <a:rPr lang="en-US" sz="2000" dirty="0" smtClean="0">
                <a:latin typeface="Times New Roman" pitchFamily="18" charset="0"/>
              </a:rPr>
            </a:br>
            <a:r>
              <a:rPr lang="en-US" sz="2000" dirty="0" smtClean="0">
                <a:latin typeface="Times New Roman" pitchFamily="18" charset="0"/>
              </a:rPr>
              <a:t>conservation and management measures</a:t>
            </a:r>
            <a:br>
              <a:rPr lang="en-US" sz="2000" dirty="0" smtClean="0">
                <a:latin typeface="Times New Roman" pitchFamily="18" charset="0"/>
              </a:rPr>
            </a:br>
            <a:r>
              <a:rPr lang="en-US" sz="2000" dirty="0" smtClean="0">
                <a:latin typeface="Times New Roman" pitchFamily="18" charset="0"/>
              </a:rPr>
              <a:t>and </a:t>
            </a:r>
            <a:r>
              <a:rPr lang="en-US" sz="2000" dirty="0" err="1" smtClean="0">
                <a:latin typeface="Times New Roman" pitchFamily="18" charset="0"/>
              </a:rPr>
              <a:t>ensurance</a:t>
            </a:r>
            <a:r>
              <a:rPr lang="en-US" sz="2000" dirty="0" smtClean="0">
                <a:latin typeface="Times New Roman" pitchFamily="18" charset="0"/>
              </a:rPr>
              <a:t> of conservation of living</a:t>
            </a:r>
            <a:br>
              <a:rPr lang="en-US" sz="2000" dirty="0" smtClean="0">
                <a:latin typeface="Times New Roman" pitchFamily="18" charset="0"/>
              </a:rPr>
            </a:br>
            <a:r>
              <a:rPr lang="en-US" sz="2000" dirty="0" smtClean="0">
                <a:latin typeface="Times New Roman" pitchFamily="18" charset="0"/>
              </a:rPr>
              <a:t>marine resources (UN GA Res. 44/225</a:t>
            </a:r>
            <a:br>
              <a:rPr lang="en-US" sz="2000" dirty="0" smtClean="0">
                <a:latin typeface="Times New Roman" pitchFamily="18" charset="0"/>
              </a:rPr>
            </a:br>
            <a:r>
              <a:rPr lang="en-US" sz="2000" dirty="0" smtClean="0">
                <a:latin typeface="Times New Roman" pitchFamily="18" charset="0"/>
              </a:rPr>
              <a:t>adopted December 1989)</a:t>
            </a:r>
          </a:p>
          <a:p>
            <a:pPr lvl="1" eaLnBrk="1" hangingPunct="1">
              <a:spcBef>
                <a:spcPts val="0"/>
              </a:spcBef>
              <a:buClr>
                <a:schemeClr val="accent4"/>
              </a:buClr>
              <a:buFont typeface="Times New Roman" panose="02020603050405020304" pitchFamily="18" charset="0"/>
              <a:buChar char="̶"/>
              <a:defRPr/>
            </a:pPr>
            <a:r>
              <a:rPr lang="en-US" sz="2000" dirty="0" smtClean="0">
                <a:latin typeface="Times New Roman" pitchFamily="18" charset="0"/>
              </a:rPr>
              <a:t>Global moratorium on all large-scale</a:t>
            </a:r>
            <a:br>
              <a:rPr lang="en-US" sz="2000" dirty="0" smtClean="0">
                <a:latin typeface="Times New Roman" pitchFamily="18" charset="0"/>
              </a:rPr>
            </a:br>
            <a:r>
              <a:rPr lang="en-US" sz="2000" dirty="0" smtClean="0">
                <a:latin typeface="Times New Roman" pitchFamily="18" charset="0"/>
              </a:rPr>
              <a:t>pelagic driftnet fishing to be fully</a:t>
            </a:r>
            <a:br>
              <a:rPr lang="en-US" sz="2000" dirty="0" smtClean="0">
                <a:latin typeface="Times New Roman" pitchFamily="18" charset="0"/>
              </a:rPr>
            </a:br>
            <a:r>
              <a:rPr lang="en-US" sz="2000" dirty="0" smtClean="0">
                <a:latin typeface="Times New Roman" pitchFamily="18" charset="0"/>
              </a:rPr>
              <a:t>implemented on the high seas, including</a:t>
            </a:r>
            <a:br>
              <a:rPr lang="en-US" sz="2000" dirty="0" smtClean="0">
                <a:latin typeface="Times New Roman" pitchFamily="18" charset="0"/>
              </a:rPr>
            </a:br>
            <a:r>
              <a:rPr lang="en-US" sz="2000" dirty="0" smtClean="0">
                <a:latin typeface="Times New Roman" pitchFamily="18" charset="0"/>
              </a:rPr>
              <a:t>enclosed and semi-enclosed seas by 31</a:t>
            </a:r>
            <a:br>
              <a:rPr lang="en-US" sz="2000" dirty="0" smtClean="0">
                <a:latin typeface="Times New Roman" pitchFamily="18" charset="0"/>
              </a:rPr>
            </a:br>
            <a:r>
              <a:rPr lang="en-US" sz="2000" dirty="0" smtClean="0">
                <a:latin typeface="Times New Roman" pitchFamily="18" charset="0"/>
              </a:rPr>
              <a:t>December 1992 (UN GA Res. 46/215</a:t>
            </a:r>
            <a:br>
              <a:rPr lang="en-US" sz="2000" dirty="0" smtClean="0">
                <a:latin typeface="Times New Roman" pitchFamily="18" charset="0"/>
              </a:rPr>
            </a:br>
            <a:r>
              <a:rPr lang="en-US" sz="2000" dirty="0" smtClean="0">
                <a:latin typeface="Times New Roman" pitchFamily="18" charset="0"/>
              </a:rPr>
              <a:t>adopted 20 December 1991)</a:t>
            </a:r>
          </a:p>
        </p:txBody>
      </p:sp>
      <p:pic>
        <p:nvPicPr>
          <p:cNvPr id="27652" name="Picture 4" descr="hammerhead_gr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5274" y="2492375"/>
            <a:ext cx="2570253"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5"/>
          <p:cNvSpPr>
            <a:spLocks noChangeArrowheads="1"/>
          </p:cNvSpPr>
          <p:nvPr/>
        </p:nvSpPr>
        <p:spPr bwMode="auto">
          <a:xfrm>
            <a:off x="5888641" y="6356350"/>
            <a:ext cx="281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1200" dirty="0">
                <a:latin typeface="Times New Roman" panose="02020603050405020304" pitchFamily="18" charset="0"/>
              </a:rPr>
              <a:t>http://weblog.greenpeace.org/deep sea/images/hammerhead_grace.jpg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0D523649-DD05-4223-8A92-0F0FD825912C}" type="slidenum">
              <a:rPr lang="en-US" altLang="en-US" sz="1200" smtClean="0">
                <a:solidFill>
                  <a:srgbClr val="898989"/>
                </a:solidFill>
                <a:latin typeface="Calibri" panose="020F0502020204030204" pitchFamily="34" charset="0"/>
              </a:rPr>
              <a:pPr>
                <a:spcBef>
                  <a:spcPct val="0"/>
                </a:spcBef>
                <a:buClrTx/>
                <a:buSzTx/>
                <a:buFontTx/>
                <a:buNone/>
              </a:pPr>
              <a:t>12</a:t>
            </a:fld>
            <a:endParaRPr lang="en-US" altLang="en-US" sz="1200" smtClean="0">
              <a:solidFill>
                <a:srgbClr val="898989"/>
              </a:solidFill>
              <a:latin typeface="Calibri" panose="020F0502020204030204" pitchFamily="34" charset="0"/>
            </a:endParaRPr>
          </a:p>
        </p:txBody>
      </p:sp>
      <p:sp>
        <p:nvSpPr>
          <p:cNvPr id="28675" name="Content Placeholder 2"/>
          <p:cNvSpPr>
            <a:spLocks noGrp="1"/>
          </p:cNvSpPr>
          <p:nvPr>
            <p:ph idx="4294967295"/>
          </p:nvPr>
        </p:nvSpPr>
        <p:spPr>
          <a:xfrm>
            <a:off x="0" y="990600"/>
            <a:ext cx="8991600" cy="6019800"/>
          </a:xfrm>
        </p:spPr>
        <p:txBody>
          <a:bodyPr/>
          <a:lstStyle/>
          <a:p>
            <a:pPr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cs typeface="Times New Roman" panose="02020603050405020304" pitchFamily="18" charset="0"/>
              </a:rPr>
              <a:t>The global community has also adopted a form of burden of proof reversal to bottom fishing activities</a:t>
            </a:r>
          </a:p>
          <a:p>
            <a:pPr eaLnBrk="1" hangingPunct="1">
              <a:spcBef>
                <a:spcPct val="0"/>
              </a:spcBef>
              <a:buFont typeface="Times New Roman" panose="02020603050405020304" pitchFamily="18" charset="0"/>
              <a:buChar char="+"/>
            </a:pPr>
            <a:endParaRPr lang="en-US" altLang="en-US" sz="1200" dirty="0" smtClean="0">
              <a:latin typeface="Times New Roman" panose="02020603050405020304" pitchFamily="18" charset="0"/>
              <a:cs typeface="Times New Roman" panose="02020603050405020304" pitchFamily="18" charset="0"/>
            </a:endParaRPr>
          </a:p>
          <a:p>
            <a:pPr lvl="1"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cs typeface="Times New Roman" panose="02020603050405020304" pitchFamily="18" charset="0"/>
              </a:rPr>
              <a:t>Through UN Sustainable Fisheries Resolution 61/105 in December 2006</a:t>
            </a:r>
          </a:p>
          <a:p>
            <a:pPr lvl="1" eaLnBrk="1" hangingPunct="1">
              <a:spcBef>
                <a:spcPct val="0"/>
              </a:spcBef>
              <a:buFont typeface="Times New Roman" panose="02020603050405020304" pitchFamily="18" charset="0"/>
              <a:buChar char="–"/>
            </a:pPr>
            <a:endParaRPr lang="en-US" altLang="en-US" sz="1200" dirty="0" smtClean="0">
              <a:latin typeface="Times New Roman" panose="02020603050405020304" pitchFamily="18" charset="0"/>
              <a:cs typeface="Times New Roman" panose="02020603050405020304" pitchFamily="18" charset="0"/>
            </a:endParaRPr>
          </a:p>
          <a:p>
            <a:pPr lvl="2"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cs typeface="Times New Roman" panose="02020603050405020304" pitchFamily="18" charset="0"/>
              </a:rPr>
              <a:t>Called upon Regional Fisheries Management Organizations or Arrangements (RFMO/As)</a:t>
            </a:r>
          </a:p>
          <a:p>
            <a:pPr lvl="3" eaLnBrk="1" hangingPunct="1">
              <a:spcBef>
                <a:spcPct val="0"/>
              </a:spcBef>
              <a:buFont typeface="Times New Roman" panose="02020603050405020304" pitchFamily="18" charset="0"/>
              <a:buChar char="&gt;"/>
            </a:pPr>
            <a:r>
              <a:rPr lang="en-US" altLang="en-US" sz="2200" dirty="0" smtClean="0">
                <a:latin typeface="Times New Roman" panose="02020603050405020304" pitchFamily="18" charset="0"/>
                <a:cs typeface="Times New Roman" panose="02020603050405020304" pitchFamily="18" charset="0"/>
              </a:rPr>
              <a:t>To close vulnerable marine ecosystems (VMEs), including seamounts, hydrothermal vents and cold water corals, to bottom fisheries</a:t>
            </a:r>
          </a:p>
          <a:p>
            <a:pPr lvl="3" eaLnBrk="1" hangingPunct="1">
              <a:spcBef>
                <a:spcPct val="0"/>
              </a:spcBef>
              <a:buFont typeface="Times New Roman" panose="02020603050405020304" pitchFamily="18" charset="0"/>
              <a:buChar char="&gt;"/>
            </a:pPr>
            <a:r>
              <a:rPr lang="en-US" altLang="en-US" sz="2200" dirty="0" smtClean="0">
                <a:latin typeface="Times New Roman" panose="02020603050405020304" pitchFamily="18" charset="0"/>
                <a:cs typeface="Times New Roman" panose="02020603050405020304" pitchFamily="18" charset="0"/>
              </a:rPr>
              <a:t>To ensure bottom fishing activities do</a:t>
            </a:r>
            <a:br>
              <a:rPr lang="en-US" altLang="en-US" sz="2200" dirty="0" smtClean="0">
                <a:latin typeface="Times New Roman" panose="02020603050405020304" pitchFamily="18" charset="0"/>
                <a:cs typeface="Times New Roman" panose="02020603050405020304" pitchFamily="18" charset="0"/>
              </a:rPr>
            </a:br>
            <a:r>
              <a:rPr lang="en-US" altLang="en-US" sz="2200" dirty="0" smtClean="0">
                <a:latin typeface="Times New Roman" panose="02020603050405020304" pitchFamily="18" charset="0"/>
                <a:cs typeface="Times New Roman" panose="02020603050405020304" pitchFamily="18" charset="0"/>
              </a:rPr>
              <a:t>not proceed unless conservation and </a:t>
            </a:r>
            <a:br>
              <a:rPr lang="en-US" altLang="en-US" sz="2200" dirty="0" smtClean="0">
                <a:latin typeface="Times New Roman" panose="02020603050405020304" pitchFamily="18" charset="0"/>
                <a:cs typeface="Times New Roman" panose="02020603050405020304" pitchFamily="18" charset="0"/>
              </a:rPr>
            </a:br>
            <a:r>
              <a:rPr lang="en-US" altLang="en-US" sz="2200" dirty="0" smtClean="0">
                <a:latin typeface="Times New Roman" panose="02020603050405020304" pitchFamily="18" charset="0"/>
                <a:cs typeface="Times New Roman" panose="02020603050405020304" pitchFamily="18" charset="0"/>
              </a:rPr>
              <a:t>management measures have been</a:t>
            </a:r>
            <a:br>
              <a:rPr lang="en-US" altLang="en-US" sz="2200" dirty="0" smtClean="0">
                <a:latin typeface="Times New Roman" panose="02020603050405020304" pitchFamily="18" charset="0"/>
                <a:cs typeface="Times New Roman" panose="02020603050405020304" pitchFamily="18" charset="0"/>
              </a:rPr>
            </a:br>
            <a:r>
              <a:rPr lang="en-US" altLang="en-US" sz="2200" dirty="0" smtClean="0">
                <a:latin typeface="Times New Roman" panose="02020603050405020304" pitchFamily="18" charset="0"/>
                <a:cs typeface="Times New Roman" panose="02020603050405020304" pitchFamily="18" charset="0"/>
              </a:rPr>
              <a:t>established to prevent significant</a:t>
            </a:r>
            <a:br>
              <a:rPr lang="en-US" altLang="en-US" sz="2200" dirty="0" smtClean="0">
                <a:latin typeface="Times New Roman" panose="02020603050405020304" pitchFamily="18" charset="0"/>
                <a:cs typeface="Times New Roman" panose="02020603050405020304" pitchFamily="18" charset="0"/>
              </a:rPr>
            </a:br>
            <a:r>
              <a:rPr lang="en-US" altLang="en-US" sz="2200" dirty="0" smtClean="0">
                <a:latin typeface="Times New Roman" panose="02020603050405020304" pitchFamily="18" charset="0"/>
                <a:cs typeface="Times New Roman" panose="02020603050405020304" pitchFamily="18" charset="0"/>
              </a:rPr>
              <a:t>adverse impacts on VMEs</a:t>
            </a:r>
          </a:p>
          <a:p>
            <a:pPr lvl="3" eaLnBrk="1" hangingPunct="1">
              <a:spcBef>
                <a:spcPct val="0"/>
              </a:spcBef>
              <a:buFont typeface="Times New Roman" panose="02020603050405020304" pitchFamily="18" charset="0"/>
              <a:buChar char="&gt;"/>
            </a:pPr>
            <a:endParaRPr lang="en-US" altLang="en-US" sz="1200" dirty="0" smtClean="0">
              <a:latin typeface="Times New Roman" panose="02020603050405020304" pitchFamily="18" charset="0"/>
              <a:cs typeface="Times New Roman" panose="02020603050405020304" pitchFamily="18" charset="0"/>
            </a:endParaRPr>
          </a:p>
          <a:p>
            <a:pPr lvl="2"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cs typeface="Times New Roman" panose="02020603050405020304" pitchFamily="18" charset="0"/>
              </a:rPr>
              <a:t>Urged States negotiating new RFMO/As, such as in the South Pacific, to adopt like precautionary measures on an interim basis</a:t>
            </a:r>
          </a:p>
        </p:txBody>
      </p:sp>
      <p:pic>
        <p:nvPicPr>
          <p:cNvPr id="2867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39375" y="3886200"/>
            <a:ext cx="2881312"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F19045E0-13FE-4531-B607-B5CE81B9711B}" type="slidenum">
              <a:rPr lang="en-US" altLang="en-US" sz="1200" smtClean="0">
                <a:solidFill>
                  <a:srgbClr val="898989"/>
                </a:solidFill>
                <a:latin typeface="Calibri" panose="020F0502020204030204" pitchFamily="34" charset="0"/>
              </a:rPr>
              <a:pPr>
                <a:spcBef>
                  <a:spcPct val="0"/>
                </a:spcBef>
                <a:buClrTx/>
                <a:buSzTx/>
                <a:buFontTx/>
                <a:buNone/>
              </a:pPr>
              <a:t>13</a:t>
            </a:fld>
            <a:endParaRPr lang="en-US" altLang="en-US" sz="1200" smtClean="0">
              <a:solidFill>
                <a:srgbClr val="898989"/>
              </a:solidFill>
              <a:latin typeface="Calibri" panose="020F0502020204030204" pitchFamily="34" charset="0"/>
            </a:endParaRPr>
          </a:p>
        </p:txBody>
      </p:sp>
      <p:sp>
        <p:nvSpPr>
          <p:cNvPr id="29699" name="Content Placeholder 2"/>
          <p:cNvSpPr>
            <a:spLocks noGrp="1"/>
          </p:cNvSpPr>
          <p:nvPr>
            <p:ph idx="4294967295"/>
          </p:nvPr>
        </p:nvSpPr>
        <p:spPr>
          <a:xfrm>
            <a:off x="-190500" y="838200"/>
            <a:ext cx="8763000" cy="4038600"/>
          </a:xfrm>
        </p:spPr>
        <p:txBody>
          <a:bodyPr/>
          <a:lstStyle/>
          <a:p>
            <a:pPr lvl="1"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cs typeface="Times New Roman" panose="02020603050405020304" pitchFamily="18" charset="0"/>
              </a:rPr>
              <a:t>Through International Guidelines for the Management of Deep-sea Fisheries on the High Seas (2008) States and RFMO/As are urged to close VMEs until appropriate conservation and management measures have been adopted</a:t>
            </a:r>
          </a:p>
          <a:p>
            <a:pPr lvl="1" eaLnBrk="1" hangingPunct="1">
              <a:spcBef>
                <a:spcPct val="0"/>
              </a:spcBef>
              <a:buFont typeface="Times New Roman" panose="02020603050405020304" pitchFamily="18" charset="0"/>
              <a:buChar char="–"/>
            </a:pPr>
            <a:endParaRPr lang="en-US" altLang="en-US" sz="2200" dirty="0" smtClean="0">
              <a:latin typeface="Times New Roman" panose="02020603050405020304" pitchFamily="18" charset="0"/>
              <a:cs typeface="Times New Roman" panose="02020603050405020304" pitchFamily="18" charset="0"/>
            </a:endParaRPr>
          </a:p>
          <a:p>
            <a:pPr lvl="2"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cs typeface="Times New Roman" panose="02020603050405020304" pitchFamily="18" charset="0"/>
              </a:rPr>
              <a:t>To prevent significant</a:t>
            </a:r>
            <a:br>
              <a:rPr lang="en-US" altLang="en-US" sz="2200" dirty="0" smtClean="0">
                <a:latin typeface="Times New Roman" panose="02020603050405020304" pitchFamily="18" charset="0"/>
                <a:cs typeface="Times New Roman" panose="02020603050405020304" pitchFamily="18" charset="0"/>
              </a:rPr>
            </a:br>
            <a:r>
              <a:rPr lang="en-US" altLang="en-US" sz="2200" dirty="0" smtClean="0">
                <a:latin typeface="Times New Roman" panose="02020603050405020304" pitchFamily="18" charset="0"/>
                <a:cs typeface="Times New Roman" panose="02020603050405020304" pitchFamily="18" charset="0"/>
              </a:rPr>
              <a:t>adverse impacts</a:t>
            </a:r>
          </a:p>
          <a:p>
            <a:pPr lvl="2" eaLnBrk="1" hangingPunct="1">
              <a:spcBef>
                <a:spcPct val="0"/>
              </a:spcBef>
              <a:buFont typeface="Times New Roman" panose="02020603050405020304" pitchFamily="18" charset="0"/>
              <a:buChar char="*"/>
            </a:pPr>
            <a:endParaRPr lang="en-US" altLang="en-US" sz="2200" dirty="0" smtClean="0">
              <a:latin typeface="Times New Roman" panose="02020603050405020304" pitchFamily="18" charset="0"/>
              <a:cs typeface="Times New Roman" panose="02020603050405020304" pitchFamily="18" charset="0"/>
            </a:endParaRPr>
          </a:p>
          <a:p>
            <a:pPr lvl="2"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cs typeface="Times New Roman" panose="02020603050405020304" pitchFamily="18" charset="0"/>
              </a:rPr>
              <a:t>To ensure long-term</a:t>
            </a:r>
            <a:br>
              <a:rPr lang="en-US" altLang="en-US" sz="2200" dirty="0" smtClean="0">
                <a:latin typeface="Times New Roman" panose="02020603050405020304" pitchFamily="18" charset="0"/>
                <a:cs typeface="Times New Roman" panose="02020603050405020304" pitchFamily="18" charset="0"/>
              </a:rPr>
            </a:br>
            <a:r>
              <a:rPr lang="en-US" altLang="en-US" sz="2200" dirty="0" smtClean="0">
                <a:latin typeface="Times New Roman" panose="02020603050405020304" pitchFamily="18" charset="0"/>
                <a:cs typeface="Times New Roman" panose="02020603050405020304" pitchFamily="18" charset="0"/>
              </a:rPr>
              <a:t>conservation and </a:t>
            </a:r>
            <a:br>
              <a:rPr lang="en-US" altLang="en-US" sz="2200" dirty="0" smtClean="0">
                <a:latin typeface="Times New Roman" panose="02020603050405020304" pitchFamily="18" charset="0"/>
                <a:cs typeface="Times New Roman" panose="02020603050405020304" pitchFamily="18" charset="0"/>
              </a:rPr>
            </a:br>
            <a:r>
              <a:rPr lang="en-US" altLang="en-US" sz="2200" dirty="0" smtClean="0">
                <a:latin typeface="Times New Roman" panose="02020603050405020304" pitchFamily="18" charset="0"/>
                <a:cs typeface="Times New Roman" panose="02020603050405020304" pitchFamily="18" charset="0"/>
              </a:rPr>
              <a:t>sustainable use of </a:t>
            </a:r>
            <a:br>
              <a:rPr lang="en-US" altLang="en-US" sz="2200" dirty="0" smtClean="0">
                <a:latin typeface="Times New Roman" panose="02020603050405020304" pitchFamily="18" charset="0"/>
                <a:cs typeface="Times New Roman" panose="02020603050405020304" pitchFamily="18" charset="0"/>
              </a:rPr>
            </a:br>
            <a:r>
              <a:rPr lang="en-US" altLang="en-US" sz="2200" dirty="0" smtClean="0">
                <a:latin typeface="Times New Roman" panose="02020603050405020304" pitchFamily="18" charset="0"/>
                <a:cs typeface="Times New Roman" panose="02020603050405020304" pitchFamily="18" charset="0"/>
              </a:rPr>
              <a:t>deep-sea fish stocks</a:t>
            </a:r>
          </a:p>
          <a:p>
            <a:pPr eaLnBrk="1" hangingPunct="1">
              <a:buFont typeface="Arial" panose="020B0604020202020204" pitchFamily="34" charset="0"/>
              <a:buNone/>
            </a:pPr>
            <a:endParaRPr lang="en-US" altLang="en-US" dirty="0" smtClean="0"/>
          </a:p>
        </p:txBody>
      </p:sp>
      <p:pic>
        <p:nvPicPr>
          <p:cNvPr id="29700" name="Picture 2" descr="nrmicro1745-i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133600"/>
            <a:ext cx="4713287" cy="393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3"/>
          <p:cNvSpPr>
            <a:spLocks noChangeArrowheads="1"/>
          </p:cNvSpPr>
          <p:nvPr/>
        </p:nvSpPr>
        <p:spPr bwMode="auto">
          <a:xfrm>
            <a:off x="3733800" y="571158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1200" dirty="0">
                <a:latin typeface="Times New Roman" panose="02020603050405020304" pitchFamily="18" charset="0"/>
                <a:cs typeface="Times New Roman" panose="02020603050405020304" pitchFamily="18" charset="0"/>
              </a:rPr>
              <a:t>http://www.nature.com/nrmicro/journal/v5/n10/images/nrmicro1745-i1.jpg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27ECE09F-CE03-4700-A71F-0057E287BC6C}" type="slidenum">
              <a:rPr lang="en-US" altLang="en-US" sz="1200" smtClean="0">
                <a:solidFill>
                  <a:srgbClr val="898989"/>
                </a:solidFill>
                <a:latin typeface="Calibri" panose="020F0502020204030204" pitchFamily="34" charset="0"/>
              </a:rPr>
              <a:pPr>
                <a:spcBef>
                  <a:spcPct val="0"/>
                </a:spcBef>
                <a:buClrTx/>
                <a:buSzTx/>
                <a:buFontTx/>
                <a:buNone/>
              </a:pPr>
              <a:t>14</a:t>
            </a:fld>
            <a:endParaRPr lang="en-US" altLang="en-US" sz="1200" smtClean="0">
              <a:solidFill>
                <a:srgbClr val="898989"/>
              </a:solidFill>
              <a:latin typeface="Calibri" panose="020F0502020204030204" pitchFamily="34" charset="0"/>
            </a:endParaRPr>
          </a:p>
        </p:txBody>
      </p:sp>
      <p:sp>
        <p:nvSpPr>
          <p:cNvPr id="30723" name="Rectangle 3"/>
          <p:cNvSpPr>
            <a:spLocks noGrp="1" noChangeArrowheads="1"/>
          </p:cNvSpPr>
          <p:nvPr>
            <p:ph idx="4294967295"/>
          </p:nvPr>
        </p:nvSpPr>
        <p:spPr>
          <a:xfrm>
            <a:off x="152400" y="914400"/>
            <a:ext cx="8915400" cy="4994275"/>
          </a:xfrm>
        </p:spPr>
        <p:txBody>
          <a:bodyPr/>
          <a:lstStyle/>
          <a:p>
            <a:pPr eaLnBrk="1" hangingPunct="1">
              <a:spcBef>
                <a:spcPct val="0"/>
              </a:spcBef>
            </a:pPr>
            <a:r>
              <a:rPr lang="en-US" altLang="en-US" sz="2200" dirty="0" smtClean="0">
                <a:latin typeface="Times New Roman" panose="02020603050405020304" pitchFamily="18" charset="0"/>
              </a:rPr>
              <a:t>Precaution Has Potential To Also Powerfully Guide Governance within Nations</a:t>
            </a:r>
          </a:p>
          <a:p>
            <a:pPr eaLnBrk="1" hangingPunct="1">
              <a:spcBef>
                <a:spcPct val="0"/>
              </a:spcBef>
            </a:pPr>
            <a:endParaRPr lang="en-US" altLang="en-US" sz="2200" dirty="0" smtClean="0">
              <a:latin typeface="Times New Roman" panose="02020603050405020304" pitchFamily="18" charset="0"/>
            </a:endParaRPr>
          </a:p>
          <a:p>
            <a:pPr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Example of North Pacific Fishery Management Council in the USA imposing a precautionary moratorium on commercial fisheries in Arctic waters off Alaska (Pursuant to a 2009 Arctic Fishery Management Plan)</a:t>
            </a:r>
          </a:p>
          <a:p>
            <a:pPr eaLnBrk="1" hangingPunct="1">
              <a:spcBef>
                <a:spcPct val="0"/>
              </a:spcBef>
              <a:buFont typeface="Times New Roman" panose="02020603050405020304" pitchFamily="18" charset="0"/>
              <a:buChar char="+"/>
            </a:pPr>
            <a:endParaRPr lang="en-US" altLang="en-US" sz="2200" dirty="0" smtClean="0">
              <a:latin typeface="Times New Roman" panose="02020603050405020304" pitchFamily="18" charset="0"/>
            </a:endParaRPr>
          </a:p>
          <a:p>
            <a:pPr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Moratorium in effect until further</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scientific information is available</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on the fish stocks and their</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ecosystems</a:t>
            </a:r>
          </a:p>
          <a:p>
            <a:pPr eaLnBrk="1" hangingPunct="1">
              <a:spcBef>
                <a:spcPct val="0"/>
              </a:spcBef>
              <a:buFont typeface="Times New Roman" panose="02020603050405020304" pitchFamily="18" charset="0"/>
              <a:buChar char="+"/>
            </a:pPr>
            <a:endParaRPr lang="en-US" altLang="en-US" sz="2400" dirty="0" smtClean="0">
              <a:latin typeface="Times New Roman" panose="02020603050405020304" pitchFamily="18" charset="0"/>
            </a:endParaRPr>
          </a:p>
          <a:p>
            <a:pPr eaLnBrk="1" hangingPunct="1">
              <a:spcBef>
                <a:spcPct val="0"/>
              </a:spcBef>
              <a:buFont typeface="Arial" panose="020B0604020202020204" pitchFamily="34" charset="0"/>
              <a:buNone/>
            </a:pPr>
            <a:r>
              <a:rPr lang="en-US" altLang="en-US" sz="2400" dirty="0" smtClean="0">
                <a:latin typeface="Times New Roman" panose="02020603050405020304" pitchFamily="18" charset="0"/>
              </a:rPr>
              <a:t>	</a:t>
            </a:r>
          </a:p>
        </p:txBody>
      </p:sp>
      <p:pic>
        <p:nvPicPr>
          <p:cNvPr id="30724" name="Picture 3" descr="arctic_management_area_s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68330" y="3019425"/>
            <a:ext cx="4318470"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24" y="1066800"/>
            <a:ext cx="9155723" cy="5654675"/>
          </a:xfrm>
        </p:spPr>
        <p:txBody>
          <a:bodyPr/>
          <a:lstStyle/>
          <a:p>
            <a:r>
              <a:rPr lang="en-US" sz="2200" dirty="0" smtClean="0">
                <a:latin typeface="Times New Roman" panose="02020603050405020304" pitchFamily="18" charset="0"/>
                <a:cs typeface="Times New Roman" panose="02020603050405020304" pitchFamily="18" charset="0"/>
              </a:rPr>
              <a:t>“Precautionary Moratorium” Has Also Been </a:t>
            </a:r>
            <a:br>
              <a:rPr lang="en-US" sz="2200" dirty="0" smtClean="0">
                <a:latin typeface="Times New Roman" panose="02020603050405020304" pitchFamily="18" charset="0"/>
                <a:cs typeface="Times New Roman" panose="02020603050405020304" pitchFamily="18" charset="0"/>
              </a:rPr>
            </a:br>
            <a:r>
              <a:rPr lang="en-US" sz="2200" dirty="0" smtClean="0">
                <a:latin typeface="Times New Roman" panose="02020603050405020304" pitchFamily="18" charset="0"/>
                <a:cs typeface="Times New Roman" panose="02020603050405020304" pitchFamily="18" charset="0"/>
              </a:rPr>
              <a:t>Extended to the Central Arctic Ocean (CAO)</a:t>
            </a:r>
          </a:p>
          <a:p>
            <a:pPr>
              <a:spcBef>
                <a:spcPts val="0"/>
              </a:spcBef>
              <a:buClr>
                <a:srgbClr val="1CADE4"/>
              </a:buClr>
              <a:buFont typeface="Times New Roman" panose="02020603050405020304" pitchFamily="18" charset="0"/>
              <a:buChar char="+"/>
            </a:pPr>
            <a:endParaRPr lang="en-CA" sz="2200" dirty="0" smtClean="0">
              <a:solidFill>
                <a:srgbClr val="000000"/>
              </a:solidFill>
              <a:latin typeface="Times New Roman" panose="02020603050405020304" pitchFamily="18" charset="0"/>
              <a:cs typeface="Times New Roman" panose="02020603050405020304" pitchFamily="18" charset="0"/>
            </a:endParaRPr>
          </a:p>
          <a:p>
            <a:pPr>
              <a:spcBef>
                <a:spcPts val="0"/>
              </a:spcBef>
              <a:buClr>
                <a:srgbClr val="1CADE4"/>
              </a:buClr>
              <a:buFont typeface="Times New Roman" panose="02020603050405020304" pitchFamily="18" charset="0"/>
              <a:buChar char="+"/>
            </a:pPr>
            <a:r>
              <a:rPr lang="en-CA" sz="2200" dirty="0" smtClean="0">
                <a:solidFill>
                  <a:srgbClr val="000000"/>
                </a:solidFill>
                <a:latin typeface="Times New Roman" panose="02020603050405020304" pitchFamily="18" charset="0"/>
                <a:cs typeface="Times New Roman" panose="02020603050405020304" pitchFamily="18" charset="0"/>
              </a:rPr>
              <a:t>The five Arctic coastal States adopted a Declaration </a:t>
            </a:r>
            <a:br>
              <a:rPr lang="en-CA" sz="2200" dirty="0" smtClean="0">
                <a:solidFill>
                  <a:srgbClr val="000000"/>
                </a:solidFill>
                <a:latin typeface="Times New Roman" panose="02020603050405020304" pitchFamily="18" charset="0"/>
                <a:cs typeface="Times New Roman" panose="02020603050405020304" pitchFamily="18" charset="0"/>
              </a:rPr>
            </a:br>
            <a:r>
              <a:rPr lang="en-CA" sz="2200" dirty="0" smtClean="0">
                <a:solidFill>
                  <a:srgbClr val="000000"/>
                </a:solidFill>
                <a:latin typeface="Times New Roman" panose="02020603050405020304" pitchFamily="18" charset="0"/>
                <a:cs typeface="Times New Roman" panose="02020603050405020304" pitchFamily="18" charset="0"/>
              </a:rPr>
              <a:t>Concerning </a:t>
            </a:r>
            <a:r>
              <a:rPr lang="en-CA" sz="2200" dirty="0">
                <a:solidFill>
                  <a:srgbClr val="000000"/>
                </a:solidFill>
                <a:latin typeface="Times New Roman" panose="02020603050405020304" pitchFamily="18" charset="0"/>
                <a:cs typeface="Times New Roman" panose="02020603050405020304" pitchFamily="18" charset="0"/>
              </a:rPr>
              <a:t>the Prevention of </a:t>
            </a:r>
            <a:r>
              <a:rPr lang="en-CA" sz="2200" dirty="0" smtClean="0">
                <a:solidFill>
                  <a:srgbClr val="000000"/>
                </a:solidFill>
                <a:latin typeface="Times New Roman" panose="02020603050405020304" pitchFamily="18" charset="0"/>
                <a:cs typeface="Times New Roman" panose="02020603050405020304" pitchFamily="18" charset="0"/>
              </a:rPr>
              <a:t>Unregulated High</a:t>
            </a:r>
            <a:br>
              <a:rPr lang="en-CA" sz="2200" dirty="0" smtClean="0">
                <a:solidFill>
                  <a:srgbClr val="000000"/>
                </a:solidFill>
                <a:latin typeface="Times New Roman" panose="02020603050405020304" pitchFamily="18" charset="0"/>
                <a:cs typeface="Times New Roman" panose="02020603050405020304" pitchFamily="18" charset="0"/>
              </a:rPr>
            </a:br>
            <a:r>
              <a:rPr lang="en-CA" sz="2200" dirty="0" smtClean="0">
                <a:solidFill>
                  <a:srgbClr val="000000"/>
                </a:solidFill>
                <a:latin typeface="Times New Roman" panose="02020603050405020304" pitchFamily="18" charset="0"/>
                <a:cs typeface="Times New Roman" panose="02020603050405020304" pitchFamily="18" charset="0"/>
              </a:rPr>
              <a:t>Seas </a:t>
            </a:r>
            <a:r>
              <a:rPr lang="en-CA" sz="2200" dirty="0">
                <a:solidFill>
                  <a:srgbClr val="000000"/>
                </a:solidFill>
                <a:latin typeface="Times New Roman" panose="02020603050405020304" pitchFamily="18" charset="0"/>
                <a:cs typeface="Times New Roman" panose="02020603050405020304" pitchFamily="18" charset="0"/>
              </a:rPr>
              <a:t>Fishing in the CAO </a:t>
            </a:r>
            <a:r>
              <a:rPr lang="en-CA" sz="2200" dirty="0" smtClean="0">
                <a:solidFill>
                  <a:srgbClr val="000000"/>
                </a:solidFill>
                <a:latin typeface="Times New Roman" panose="02020603050405020304" pitchFamily="18" charset="0"/>
                <a:cs typeface="Times New Roman" panose="02020603050405020304" pitchFamily="18" charset="0"/>
              </a:rPr>
              <a:t>at a </a:t>
            </a:r>
            <a:r>
              <a:rPr lang="en-CA" sz="2200" dirty="0">
                <a:solidFill>
                  <a:srgbClr val="000000"/>
                </a:solidFill>
                <a:latin typeface="Times New Roman" panose="02020603050405020304" pitchFamily="18" charset="0"/>
                <a:cs typeface="Times New Roman" panose="02020603050405020304" pitchFamily="18" charset="0"/>
              </a:rPr>
              <a:t>meeting in Oslo, </a:t>
            </a:r>
            <a:r>
              <a:rPr lang="en-CA" sz="2200" dirty="0" smtClean="0">
                <a:solidFill>
                  <a:srgbClr val="000000"/>
                </a:solidFill>
                <a:latin typeface="Times New Roman" panose="02020603050405020304" pitchFamily="18" charset="0"/>
                <a:cs typeface="Times New Roman" panose="02020603050405020304" pitchFamily="18" charset="0"/>
              </a:rPr>
              <a:t/>
            </a:r>
            <a:br>
              <a:rPr lang="en-CA" sz="2200" dirty="0" smtClean="0">
                <a:solidFill>
                  <a:srgbClr val="000000"/>
                </a:solidFill>
                <a:latin typeface="Times New Roman" panose="02020603050405020304" pitchFamily="18" charset="0"/>
                <a:cs typeface="Times New Roman" panose="02020603050405020304" pitchFamily="18" charset="0"/>
              </a:rPr>
            </a:br>
            <a:r>
              <a:rPr lang="en-CA" sz="2200" dirty="0" smtClean="0">
                <a:solidFill>
                  <a:srgbClr val="000000"/>
                </a:solidFill>
                <a:latin typeface="Times New Roman" panose="02020603050405020304" pitchFamily="18" charset="0"/>
                <a:cs typeface="Times New Roman" panose="02020603050405020304" pitchFamily="18" charset="0"/>
              </a:rPr>
              <a:t>Norway </a:t>
            </a:r>
            <a:r>
              <a:rPr lang="en-CA" sz="2200" dirty="0">
                <a:solidFill>
                  <a:srgbClr val="000000"/>
                </a:solidFill>
                <a:latin typeface="Times New Roman" panose="02020603050405020304" pitchFamily="18" charset="0"/>
                <a:cs typeface="Times New Roman" panose="02020603050405020304" pitchFamily="18" charset="0"/>
              </a:rPr>
              <a:t>on July 16, 2015</a:t>
            </a:r>
            <a:endParaRPr lang="en-CA" altLang="en-US" sz="2200" dirty="0">
              <a:latin typeface="Times New Roman" panose="02020603050405020304" pitchFamily="18" charset="0"/>
              <a:cs typeface="Times New Roman" panose="02020603050405020304" pitchFamily="18" charset="0"/>
            </a:endParaRPr>
          </a:p>
          <a:p>
            <a:pPr lvl="1">
              <a:spcBef>
                <a:spcPts val="0"/>
              </a:spcBef>
              <a:buFont typeface="Symbol" panose="05050102010706020507" pitchFamily="18" charset="2"/>
              <a:buChar char="-"/>
            </a:pPr>
            <a:r>
              <a:rPr lang="en-CA" altLang="en-US" sz="2200" dirty="0">
                <a:latin typeface="Times New Roman" panose="02020603050405020304" pitchFamily="18" charset="0"/>
                <a:cs typeface="Times New Roman" panose="02020603050405020304" pitchFamily="18" charset="0"/>
              </a:rPr>
              <a:t>States agreed to </a:t>
            </a:r>
            <a:r>
              <a:rPr lang="en-CA" altLang="en-US" sz="2200" dirty="0" smtClean="0">
                <a:latin typeface="Times New Roman" panose="02020603050405020304" pitchFamily="18" charset="0"/>
                <a:cs typeface="Times New Roman" panose="02020603050405020304" pitchFamily="18" charset="0"/>
              </a:rPr>
              <a:t>interim </a:t>
            </a:r>
            <a:r>
              <a:rPr lang="en-CA" altLang="en-US" sz="2200" dirty="0">
                <a:latin typeface="Times New Roman" panose="02020603050405020304" pitchFamily="18" charset="0"/>
                <a:cs typeface="Times New Roman" panose="02020603050405020304" pitchFamily="18" charset="0"/>
              </a:rPr>
              <a:t>measures to </a:t>
            </a:r>
            <a:r>
              <a:rPr lang="en-CA" altLang="en-US" sz="2200" dirty="0" smtClean="0">
                <a:latin typeface="Times New Roman" panose="02020603050405020304" pitchFamily="18" charset="0"/>
                <a:cs typeface="Times New Roman" panose="02020603050405020304" pitchFamily="18" charset="0"/>
              </a:rPr>
              <a:t>address</a:t>
            </a:r>
            <a:br>
              <a:rPr lang="en-CA" altLang="en-US" sz="2200" dirty="0" smtClean="0">
                <a:latin typeface="Times New Roman" panose="02020603050405020304" pitchFamily="18" charset="0"/>
                <a:cs typeface="Times New Roman" panose="02020603050405020304" pitchFamily="18" charset="0"/>
              </a:rPr>
            </a:br>
            <a:r>
              <a:rPr lang="en-CA" altLang="en-US" sz="2200" dirty="0" smtClean="0">
                <a:latin typeface="Times New Roman" panose="02020603050405020304" pitchFamily="18" charset="0"/>
                <a:cs typeface="Times New Roman" panose="02020603050405020304" pitchFamily="18" charset="0"/>
              </a:rPr>
              <a:t>potential </a:t>
            </a:r>
            <a:r>
              <a:rPr lang="en-CA" altLang="en-US" sz="2200" dirty="0">
                <a:latin typeface="Times New Roman" panose="02020603050405020304" pitchFamily="18" charset="0"/>
                <a:cs typeface="Times New Roman" panose="02020603050405020304" pitchFamily="18" charset="0"/>
              </a:rPr>
              <a:t>commercial fishing in the high seas of the CAO</a:t>
            </a:r>
          </a:p>
          <a:p>
            <a:pPr lvl="2">
              <a:spcBef>
                <a:spcPts val="0"/>
              </a:spcBef>
              <a:buFont typeface="Times New Roman" panose="02020603050405020304" pitchFamily="18" charset="0"/>
              <a:buChar char="*"/>
            </a:pPr>
            <a:r>
              <a:rPr lang="en-CA" altLang="en-US" sz="2200" dirty="0">
                <a:latin typeface="Times New Roman" panose="02020603050405020304" pitchFamily="18" charset="0"/>
                <a:cs typeface="Times New Roman" panose="02020603050405020304" pitchFamily="18" charset="0"/>
              </a:rPr>
              <a:t>Not authorizing fishing vessels to conduct fishing in the high seas area until one or more regional or </a:t>
            </a:r>
            <a:r>
              <a:rPr lang="en-CA" altLang="en-US" sz="2200" dirty="0" err="1">
                <a:latin typeface="Times New Roman" panose="02020603050405020304" pitchFamily="18" charset="0"/>
                <a:cs typeface="Times New Roman" panose="02020603050405020304" pitchFamily="18" charset="0"/>
              </a:rPr>
              <a:t>subregional</a:t>
            </a:r>
            <a:r>
              <a:rPr lang="en-CA" altLang="en-US" sz="2200" dirty="0">
                <a:latin typeface="Times New Roman" panose="02020603050405020304" pitchFamily="18" charset="0"/>
                <a:cs typeface="Times New Roman" panose="02020603050405020304" pitchFamily="18" charset="0"/>
              </a:rPr>
              <a:t> fisheries management organizations or arrangements have established management measures</a:t>
            </a:r>
          </a:p>
          <a:p>
            <a:pPr lvl="2">
              <a:spcBef>
                <a:spcPts val="0"/>
              </a:spcBef>
              <a:buFont typeface="Times New Roman" panose="02020603050405020304" pitchFamily="18" charset="0"/>
              <a:buChar char="*"/>
            </a:pPr>
            <a:r>
              <a:rPr lang="en-CA" altLang="en-US" sz="2200" dirty="0">
                <a:latin typeface="Times New Roman" panose="02020603050405020304" pitchFamily="18" charset="0"/>
                <a:cs typeface="Times New Roman" panose="02020603050405020304" pitchFamily="18" charset="0"/>
              </a:rPr>
              <a:t>Establishing a joint scientific research program to promote ecosystem understandings</a:t>
            </a:r>
            <a:endParaRPr lang="en-US" sz="2200" dirty="0">
              <a:latin typeface="Times New Roman" panose="02020603050405020304" pitchFamily="18" charset="0"/>
              <a:cs typeface="Times New Roman" panose="02020603050405020304" pitchFamily="18" charset="0"/>
            </a:endParaRPr>
          </a:p>
          <a:p>
            <a:pPr>
              <a:buFont typeface="Symbol" panose="05050102010706020507" pitchFamily="18" charset="2"/>
              <a:buChar char="+"/>
            </a:pPr>
            <a:r>
              <a:rPr lang="en-US" sz="2200" dirty="0" smtClean="0">
                <a:latin typeface="Times New Roman" panose="02020603050405020304" pitchFamily="18" charset="0"/>
                <a:cs typeface="Times New Roman" panose="02020603050405020304" pitchFamily="18" charset="0"/>
              </a:rPr>
              <a:t>The Arctic 5 have expanded CAO precautionary fisheries discussions to include 5 other entities (China, Japan, South Korea, Iceland and the EU)</a:t>
            </a:r>
            <a:endParaRPr lang="en-CA" sz="2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537C8761-A7EC-4757-A92D-B7998241B881}" type="slidenum">
              <a:rPr lang="en-US" smtClean="0"/>
              <a:pPr>
                <a:defRPr/>
              </a:pPr>
              <a:t>15</a:t>
            </a:fld>
            <a:endParaRPr lang="en-US" dirty="0"/>
          </a:p>
        </p:txBody>
      </p:sp>
      <p:pic>
        <p:nvPicPr>
          <p:cNvPr id="5" name="Picture 4" descr="http://oceansnorth.org/system/files/imagecache/slideshowimg/Central%20Arctic%20Donut%20Hole.jpg"/>
          <p:cNvPicPr>
            <a:picLocks noChangeAspect="1" noChangeArrowheads="1"/>
          </p:cNvPicPr>
          <p:nvPr/>
        </p:nvPicPr>
        <p:blipFill>
          <a:blip r:embed="rId2" cstate="print"/>
          <a:srcRect/>
          <a:stretch>
            <a:fillRect/>
          </a:stretch>
        </p:blipFill>
        <p:spPr bwMode="auto">
          <a:xfrm>
            <a:off x="6324600" y="838200"/>
            <a:ext cx="2667000" cy="2667000"/>
          </a:xfrm>
          <a:prstGeom prst="rect">
            <a:avLst/>
          </a:prstGeom>
          <a:noFill/>
          <a:ln w="9525">
            <a:noFill/>
            <a:miter lim="800000"/>
            <a:headEnd/>
            <a:tailEnd/>
          </a:ln>
        </p:spPr>
      </p:pic>
    </p:spTree>
    <p:extLst>
      <p:ext uri="{BB962C8B-B14F-4D97-AF65-F5344CB8AC3E}">
        <p14:creationId xmlns:p14="http://schemas.microsoft.com/office/powerpoint/2010/main" val="2681984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8915400" cy="6096000"/>
          </a:xfrm>
        </p:spPr>
        <p:txBody>
          <a:bodyPr/>
          <a:lstStyle/>
          <a:p>
            <a:pPr lvl="1">
              <a:spcBef>
                <a:spcPct val="0"/>
              </a:spcBef>
              <a:buFont typeface="Symbol" panose="05050102010706020507" pitchFamily="18" charset="2"/>
              <a:buChar char="-"/>
            </a:pPr>
            <a:r>
              <a:rPr lang="en-US" sz="2200" dirty="0" smtClean="0">
                <a:latin typeface="Times New Roman" panose="02020603050405020304" pitchFamily="18" charset="0"/>
                <a:cs typeface="Times New Roman" panose="02020603050405020304" pitchFamily="18" charset="0"/>
              </a:rPr>
              <a:t>Initial </a:t>
            </a:r>
            <a:r>
              <a:rPr lang="en-US" sz="2200" dirty="0">
                <a:latin typeface="Times New Roman" panose="02020603050405020304" pitchFamily="18" charset="0"/>
                <a:cs typeface="Times New Roman" panose="02020603050405020304" pitchFamily="18" charset="0"/>
              </a:rPr>
              <a:t>meeting of the “5 + 5” occurred in Washington DC, </a:t>
            </a:r>
            <a:r>
              <a:rPr lang="en-US" sz="2200" dirty="0" smtClean="0">
                <a:latin typeface="Times New Roman" panose="02020603050405020304" pitchFamily="18" charset="0"/>
                <a:cs typeface="Times New Roman" panose="02020603050405020304" pitchFamily="18" charset="0"/>
              </a:rPr>
              <a:t>1-3 December </a:t>
            </a:r>
            <a:r>
              <a:rPr lang="en-US" sz="2200" dirty="0">
                <a:latin typeface="Times New Roman" panose="02020603050405020304" pitchFamily="18" charset="0"/>
                <a:cs typeface="Times New Roman" panose="02020603050405020304" pitchFamily="18" charset="0"/>
              </a:rPr>
              <a:t>2016 where delegations</a:t>
            </a:r>
          </a:p>
          <a:p>
            <a:pPr lvl="2">
              <a:spcBef>
                <a:spcPct val="0"/>
              </a:spcBef>
              <a:buFont typeface="Times New Roman" panose="02020603050405020304" pitchFamily="18" charset="0"/>
              <a:buChar char="*"/>
            </a:pPr>
            <a:r>
              <a:rPr lang="en-US" sz="2200" dirty="0">
                <a:latin typeface="Times New Roman" panose="02020603050405020304" pitchFamily="18" charset="0"/>
                <a:cs typeface="Times New Roman" panose="02020603050405020304" pitchFamily="18" charset="0"/>
              </a:rPr>
              <a:t>Expressed the desire to cooperate in advancing scientific research </a:t>
            </a:r>
            <a:r>
              <a:rPr lang="en-US" sz="2200" dirty="0" smtClean="0">
                <a:latin typeface="Times New Roman" panose="02020603050405020304" pitchFamily="18" charset="0"/>
                <a:cs typeface="Times New Roman" panose="02020603050405020304" pitchFamily="18" charset="0"/>
              </a:rPr>
              <a:t/>
            </a:r>
            <a:br>
              <a:rPr lang="en-US" sz="2200" dirty="0" smtClean="0">
                <a:latin typeface="Times New Roman" panose="02020603050405020304" pitchFamily="18" charset="0"/>
                <a:cs typeface="Times New Roman" panose="02020603050405020304" pitchFamily="18" charset="0"/>
              </a:rPr>
            </a:br>
            <a:r>
              <a:rPr lang="en-US" sz="2200" dirty="0" smtClean="0">
                <a:latin typeface="Times New Roman" panose="02020603050405020304" pitchFamily="18" charset="0"/>
                <a:cs typeface="Times New Roman" panose="02020603050405020304" pitchFamily="18" charset="0"/>
              </a:rPr>
              <a:t>and </a:t>
            </a:r>
            <a:r>
              <a:rPr lang="en-US" sz="2200" dirty="0">
                <a:latin typeface="Times New Roman" panose="02020603050405020304" pitchFamily="18" charset="0"/>
                <a:cs typeface="Times New Roman" panose="02020603050405020304" pitchFamily="18" charset="0"/>
              </a:rPr>
              <a:t>monitoring for the CAO</a:t>
            </a:r>
          </a:p>
          <a:p>
            <a:pPr lvl="2">
              <a:spcBef>
                <a:spcPct val="0"/>
              </a:spcBef>
              <a:buFont typeface="Times New Roman" panose="02020603050405020304" pitchFamily="18" charset="0"/>
              <a:buChar char="*"/>
            </a:pPr>
            <a:r>
              <a:rPr lang="en-US" sz="2200" dirty="0">
                <a:latin typeface="Times New Roman" panose="02020603050405020304" pitchFamily="18" charset="0"/>
                <a:cs typeface="Times New Roman" panose="02020603050405020304" pitchFamily="18" charset="0"/>
              </a:rPr>
              <a:t>Considered various possible approaches to prevent unregulated commercial fishing in the CAO high seas including </a:t>
            </a:r>
          </a:p>
          <a:p>
            <a:pPr lvl="3">
              <a:spcBef>
                <a:spcPct val="0"/>
              </a:spcBef>
              <a:buFont typeface="Times New Roman" panose="02020603050405020304" pitchFamily="18" charset="0"/>
              <a:buChar char="˃"/>
            </a:pPr>
            <a:r>
              <a:rPr lang="en-US" sz="2200" dirty="0">
                <a:latin typeface="Times New Roman" panose="02020603050405020304" pitchFamily="18" charset="0"/>
                <a:cs typeface="Times New Roman" panose="02020603050405020304" pitchFamily="18" charset="0"/>
              </a:rPr>
              <a:t>Adoption of a broader non-binding declaration on CAO fisheries</a:t>
            </a:r>
          </a:p>
          <a:p>
            <a:pPr lvl="3">
              <a:spcBef>
                <a:spcPct val="0"/>
              </a:spcBef>
              <a:buFont typeface="Times New Roman" panose="02020603050405020304" pitchFamily="18" charset="0"/>
              <a:buChar char="˃"/>
            </a:pPr>
            <a:r>
              <a:rPr lang="en-US" sz="2200" dirty="0">
                <a:latin typeface="Times New Roman" panose="02020603050405020304" pitchFamily="18" charset="0"/>
                <a:cs typeface="Times New Roman" panose="02020603050405020304" pitchFamily="18" charset="0"/>
              </a:rPr>
              <a:t>Negotiation of a binding international agreement as proposed by the United States</a:t>
            </a:r>
          </a:p>
          <a:p>
            <a:pPr lvl="3">
              <a:spcBef>
                <a:spcPct val="0"/>
              </a:spcBef>
              <a:buFont typeface="Times New Roman" panose="02020603050405020304" pitchFamily="18" charset="0"/>
              <a:buChar char="˃"/>
            </a:pPr>
            <a:r>
              <a:rPr lang="en-US" sz="2200" dirty="0">
                <a:latin typeface="Times New Roman" panose="02020603050405020304" pitchFamily="18" charset="0"/>
                <a:cs typeface="Times New Roman" panose="02020603050405020304" pitchFamily="18" charset="0"/>
              </a:rPr>
              <a:t>Negotiation in the foreseeable future </a:t>
            </a:r>
            <a:r>
              <a:rPr lang="en-US" sz="2200" dirty="0" smtClean="0">
                <a:latin typeface="Times New Roman" panose="02020603050405020304" pitchFamily="18" charset="0"/>
                <a:cs typeface="Times New Roman" panose="02020603050405020304" pitchFamily="18" charset="0"/>
              </a:rPr>
              <a:t>of an </a:t>
            </a:r>
            <a:r>
              <a:rPr lang="en-US" sz="2200" dirty="0">
                <a:latin typeface="Times New Roman" panose="02020603050405020304" pitchFamily="18" charset="0"/>
                <a:cs typeface="Times New Roman" panose="02020603050405020304" pitchFamily="18" charset="0"/>
              </a:rPr>
              <a:t>agreement or agreements to establish one or more additional regional fisheries management organizations or arrangements for the area</a:t>
            </a:r>
          </a:p>
          <a:p>
            <a:pPr lvl="1">
              <a:spcBef>
                <a:spcPct val="0"/>
              </a:spcBef>
              <a:buFont typeface="Times New Roman" panose="02020603050405020304" pitchFamily="18" charset="0"/>
              <a:buChar char="̶"/>
            </a:pPr>
            <a:r>
              <a:rPr lang="en-US" sz="2000" dirty="0" smtClean="0">
                <a:latin typeface="Times New Roman" panose="02020603050405020304" pitchFamily="18" charset="0"/>
                <a:cs typeface="Times New Roman" panose="02020603050405020304" pitchFamily="18" charset="0"/>
              </a:rPr>
              <a:t>Further </a:t>
            </a:r>
            <a:r>
              <a:rPr lang="en-US" sz="2000" dirty="0">
                <a:latin typeface="Times New Roman" panose="02020603050405020304" pitchFamily="18" charset="0"/>
                <a:cs typeface="Times New Roman" panose="02020603050405020304" pitchFamily="18" charset="0"/>
              </a:rPr>
              <a:t>policy </a:t>
            </a:r>
            <a:r>
              <a:rPr lang="en-US" sz="2000" dirty="0" smtClean="0">
                <a:latin typeface="Times New Roman" panose="02020603050405020304" pitchFamily="18" charset="0"/>
                <a:cs typeface="Times New Roman" panose="02020603050405020304" pitchFamily="18" charset="0"/>
              </a:rPr>
              <a:t>meetings occurred on 19-21 </a:t>
            </a:r>
            <a:r>
              <a:rPr lang="en-US" sz="2000" dirty="0">
                <a:latin typeface="Times New Roman" panose="02020603050405020304" pitchFamily="18" charset="0"/>
                <a:cs typeface="Times New Roman" panose="02020603050405020304" pitchFamily="18" charset="0"/>
              </a:rPr>
              <a:t>April 2016 in Washington, </a:t>
            </a:r>
            <a:r>
              <a:rPr lang="en-US" sz="2000" dirty="0" smtClean="0">
                <a:latin typeface="Times New Roman" panose="02020603050405020304" pitchFamily="18" charset="0"/>
                <a:cs typeface="Times New Roman" panose="02020603050405020304" pitchFamily="18" charset="0"/>
              </a:rPr>
              <a:t>DC </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and 6-8 July 2016 in Iqaluit</a:t>
            </a:r>
            <a:endParaRPr lang="en-US" sz="2000" dirty="0">
              <a:latin typeface="Times New Roman" panose="02020603050405020304" pitchFamily="18" charset="0"/>
              <a:cs typeface="Times New Roman" panose="02020603050405020304" pitchFamily="18" charset="0"/>
            </a:endParaRPr>
          </a:p>
          <a:p>
            <a:endParaRPr lang="en-CA" dirty="0"/>
          </a:p>
        </p:txBody>
      </p:sp>
      <p:sp>
        <p:nvSpPr>
          <p:cNvPr id="4" name="Slide Number Placeholder 3"/>
          <p:cNvSpPr>
            <a:spLocks noGrp="1"/>
          </p:cNvSpPr>
          <p:nvPr>
            <p:ph type="sldNum" sz="quarter" idx="12"/>
          </p:nvPr>
        </p:nvSpPr>
        <p:spPr/>
        <p:txBody>
          <a:bodyPr/>
          <a:lstStyle/>
          <a:p>
            <a:pPr>
              <a:defRPr/>
            </a:pPr>
            <a:fld id="{537C8761-A7EC-4757-A92D-B7998241B881}" type="slidenum">
              <a:rPr lang="en-US" smtClean="0"/>
              <a:pPr>
                <a:defRPr/>
              </a:pPr>
              <a:t>16</a:t>
            </a:fld>
            <a:endParaRPr lang="en-US" dirty="0"/>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5441217"/>
            <a:ext cx="2463719"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3493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2D08884F-B0AB-48D4-A8E8-E1FE1103CF8B}" type="slidenum">
              <a:rPr lang="en-US" altLang="en-US" sz="1200" smtClean="0">
                <a:solidFill>
                  <a:srgbClr val="898989"/>
                </a:solidFill>
                <a:latin typeface="Calibri" panose="020F0502020204030204" pitchFamily="34" charset="0"/>
              </a:rPr>
              <a:pPr>
                <a:spcBef>
                  <a:spcPct val="0"/>
                </a:spcBef>
                <a:buClrTx/>
                <a:buSzTx/>
                <a:buFontTx/>
                <a:buNone/>
              </a:pPr>
              <a:t>17</a:t>
            </a:fld>
            <a:endParaRPr lang="en-US" altLang="en-US" sz="1200" smtClean="0">
              <a:solidFill>
                <a:srgbClr val="898989"/>
              </a:solidFill>
              <a:latin typeface="Calibri" panose="020F0502020204030204" pitchFamily="34" charset="0"/>
            </a:endParaRPr>
          </a:p>
        </p:txBody>
      </p:sp>
      <p:sp>
        <p:nvSpPr>
          <p:cNvPr id="31747" name="Rectangle 2"/>
          <p:cNvSpPr>
            <a:spLocks noGrp="1" noChangeArrowheads="1"/>
          </p:cNvSpPr>
          <p:nvPr>
            <p:ph idx="4294967295"/>
          </p:nvPr>
        </p:nvSpPr>
        <p:spPr>
          <a:xfrm>
            <a:off x="304800" y="1069243"/>
            <a:ext cx="8610600" cy="5821362"/>
          </a:xfrm>
        </p:spPr>
        <p:txBody>
          <a:bodyPr/>
          <a:lstStyle/>
          <a:p>
            <a:pPr eaLnBrk="1" hangingPunct="1">
              <a:lnSpc>
                <a:spcPct val="80000"/>
              </a:lnSpc>
              <a:buFontTx/>
              <a:buNone/>
            </a:pPr>
            <a:r>
              <a:rPr lang="en-US" altLang="en-US" sz="2200" b="1" dirty="0" smtClean="0">
                <a:latin typeface="Times New Roman" panose="02020603050405020304" pitchFamily="18" charset="0"/>
              </a:rPr>
              <a:t>2.  Sea of Confusion</a:t>
            </a:r>
          </a:p>
          <a:p>
            <a:pPr eaLnBrk="1" hangingPunct="1">
              <a:lnSpc>
                <a:spcPct val="80000"/>
              </a:lnSpc>
              <a:buFontTx/>
              <a:buNone/>
            </a:pPr>
            <a:endParaRPr lang="en-US" altLang="en-US" sz="2200" dirty="0" smtClean="0">
              <a:latin typeface="Times New Roman" panose="02020603050405020304" pitchFamily="18" charset="0"/>
            </a:endParaRPr>
          </a:p>
          <a:p>
            <a:pPr eaLnBrk="1" hangingPunct="1">
              <a:lnSpc>
                <a:spcPct val="80000"/>
              </a:lnSpc>
              <a:buFontTx/>
              <a:buNone/>
            </a:pPr>
            <a:r>
              <a:rPr lang="en-US" altLang="en-US" sz="2200" dirty="0" smtClean="0">
                <a:latin typeface="Times New Roman" panose="02020603050405020304" pitchFamily="18" charset="0"/>
              </a:rPr>
              <a:t>Various confusing currents (“quick eight”)</a:t>
            </a:r>
          </a:p>
          <a:p>
            <a:pPr eaLnBrk="1" hangingPunct="1">
              <a:lnSpc>
                <a:spcPct val="80000"/>
              </a:lnSpc>
              <a:buFont typeface="Symbol" panose="05050102010706020507" pitchFamily="18" charset="2"/>
              <a:buChar char="·"/>
            </a:pPr>
            <a:endParaRPr lang="en-US" altLang="en-US" sz="2200" dirty="0" smtClean="0">
              <a:latin typeface="Times New Roman" panose="02020603050405020304" pitchFamily="18" charset="0"/>
            </a:endParaRPr>
          </a:p>
          <a:p>
            <a:pPr eaLnBrk="1" hangingPunct="1">
              <a:lnSpc>
                <a:spcPct val="80000"/>
              </a:lnSpc>
              <a:buFont typeface="Symbol" panose="05050102010706020507" pitchFamily="18" charset="2"/>
              <a:buChar char="·"/>
            </a:pPr>
            <a:r>
              <a:rPr lang="en-US" altLang="en-US" sz="2200" dirty="0" smtClean="0">
                <a:latin typeface="Times New Roman" panose="02020603050405020304" pitchFamily="18" charset="0"/>
              </a:rPr>
              <a:t>Definitional </a:t>
            </a:r>
            <a:r>
              <a:rPr lang="en-US" altLang="en-US" sz="2200" u="sng" dirty="0" smtClean="0">
                <a:latin typeface="Times New Roman" panose="02020603050405020304" pitchFamily="18" charset="0"/>
              </a:rPr>
              <a:t>Generalities</a:t>
            </a:r>
          </a:p>
          <a:p>
            <a:pPr eaLnBrk="1" hangingPunct="1">
              <a:lnSpc>
                <a:spcPct val="80000"/>
              </a:lnSpc>
              <a:buFont typeface="Symbol" panose="05050102010706020507" pitchFamily="18" charset="2"/>
              <a:buChar char="·"/>
            </a:pPr>
            <a:r>
              <a:rPr lang="en-US" altLang="en-US" sz="2200" dirty="0" smtClean="0">
                <a:latin typeface="Times New Roman" panose="02020603050405020304" pitchFamily="18" charset="0"/>
              </a:rPr>
              <a:t>Definitional </a:t>
            </a:r>
            <a:r>
              <a:rPr lang="en-US" altLang="en-US" sz="2200" u="sng" dirty="0" smtClean="0">
                <a:latin typeface="Times New Roman" panose="02020603050405020304" pitchFamily="18" charset="0"/>
              </a:rPr>
              <a:t>Variations</a:t>
            </a:r>
            <a:endParaRPr lang="en-US" altLang="en-US" sz="2200" dirty="0" smtClean="0">
              <a:latin typeface="Times New Roman" panose="02020603050405020304" pitchFamily="18" charset="0"/>
            </a:endParaRPr>
          </a:p>
          <a:p>
            <a:pPr eaLnBrk="1" hangingPunct="1">
              <a:lnSpc>
                <a:spcPct val="80000"/>
              </a:lnSpc>
              <a:buFont typeface="Symbol" panose="05050102010706020507" pitchFamily="18" charset="2"/>
              <a:buChar char="·"/>
            </a:pPr>
            <a:r>
              <a:rPr lang="en-US" altLang="en-US" sz="2200" dirty="0" smtClean="0">
                <a:latin typeface="Times New Roman" panose="02020603050405020304" pitchFamily="18" charset="0"/>
              </a:rPr>
              <a:t>Uncertainty in </a:t>
            </a:r>
            <a:r>
              <a:rPr lang="en-US" altLang="en-US" sz="2200" u="sng" dirty="0" smtClean="0">
                <a:latin typeface="Times New Roman" panose="02020603050405020304" pitchFamily="18" charset="0"/>
              </a:rPr>
              <a:t>Terminology</a:t>
            </a:r>
          </a:p>
          <a:p>
            <a:pPr eaLnBrk="1" hangingPunct="1">
              <a:lnSpc>
                <a:spcPct val="80000"/>
              </a:lnSpc>
              <a:buFont typeface="Symbol" panose="05050102010706020507" pitchFamily="18" charset="2"/>
              <a:buChar char="·"/>
            </a:pPr>
            <a:r>
              <a:rPr lang="en-US" altLang="en-US" sz="2200" dirty="0" smtClean="0">
                <a:latin typeface="Times New Roman" panose="02020603050405020304" pitchFamily="18" charset="0"/>
              </a:rPr>
              <a:t>Wide Spectrum of Precautionary </a:t>
            </a:r>
            <a:r>
              <a:rPr lang="en-US" altLang="en-US" sz="2200" u="sng" dirty="0" smtClean="0">
                <a:latin typeface="Times New Roman" panose="02020603050405020304" pitchFamily="18" charset="0"/>
              </a:rPr>
              <a:t>Management Measures</a:t>
            </a:r>
            <a:r>
              <a:rPr lang="en-US" altLang="en-US" sz="2200" dirty="0" smtClean="0">
                <a:latin typeface="Times New Roman" panose="02020603050405020304" pitchFamily="18" charset="0"/>
              </a:rPr>
              <a:t> Available</a:t>
            </a:r>
          </a:p>
          <a:p>
            <a:pPr eaLnBrk="1" hangingPunct="1">
              <a:lnSpc>
                <a:spcPct val="80000"/>
              </a:lnSpc>
              <a:buFont typeface="Symbol" panose="05050102010706020507" pitchFamily="18" charset="2"/>
              <a:buChar char="·"/>
            </a:pPr>
            <a:r>
              <a:rPr lang="en-US" altLang="en-US" sz="2200" dirty="0" smtClean="0">
                <a:latin typeface="Times New Roman" panose="02020603050405020304" pitchFamily="18" charset="0"/>
              </a:rPr>
              <a:t>Differing </a:t>
            </a:r>
            <a:r>
              <a:rPr lang="en-US" altLang="en-US" sz="2200" u="sng" dirty="0" smtClean="0">
                <a:latin typeface="Times New Roman" panose="02020603050405020304" pitchFamily="18" charset="0"/>
              </a:rPr>
              <a:t>Academic Views</a:t>
            </a:r>
            <a:r>
              <a:rPr lang="en-US" altLang="en-US" sz="2200" dirty="0" smtClean="0">
                <a:latin typeface="Times New Roman" panose="02020603050405020304" pitchFamily="18" charset="0"/>
              </a:rPr>
              <a:t> on Implications</a:t>
            </a:r>
          </a:p>
          <a:p>
            <a:pPr eaLnBrk="1" hangingPunct="1">
              <a:lnSpc>
                <a:spcPct val="80000"/>
              </a:lnSpc>
              <a:buFont typeface="Symbol" panose="05050102010706020507" pitchFamily="18" charset="2"/>
              <a:buChar char="·"/>
            </a:pPr>
            <a:r>
              <a:rPr lang="en-US" altLang="en-US" sz="2200" dirty="0" smtClean="0">
                <a:latin typeface="Times New Roman" panose="02020603050405020304" pitchFamily="18" charset="0"/>
              </a:rPr>
              <a:t>Limited and Varied Interpretations by </a:t>
            </a:r>
            <a:r>
              <a:rPr lang="en-US" altLang="en-US" sz="2200" u="sng" dirty="0" smtClean="0">
                <a:latin typeface="Times New Roman" panose="02020603050405020304" pitchFamily="18" charset="0"/>
              </a:rPr>
              <a:t>National Tribunals/Courts</a:t>
            </a:r>
            <a:endParaRPr lang="en-US" altLang="en-US" sz="2200" dirty="0" smtClean="0">
              <a:latin typeface="Times New Roman" panose="02020603050405020304" pitchFamily="18" charset="0"/>
            </a:endParaRPr>
          </a:p>
          <a:p>
            <a:pPr eaLnBrk="1" hangingPunct="1">
              <a:lnSpc>
                <a:spcPct val="80000"/>
              </a:lnSpc>
              <a:buFont typeface="Symbol" panose="05050102010706020507" pitchFamily="18" charset="2"/>
              <a:buChar char="·"/>
            </a:pPr>
            <a:r>
              <a:rPr lang="en-US" altLang="en-US" sz="2200" dirty="0" smtClean="0">
                <a:latin typeface="Times New Roman" panose="02020603050405020304" pitchFamily="18" charset="0"/>
              </a:rPr>
              <a:t>Limited Interpretations by </a:t>
            </a:r>
            <a:r>
              <a:rPr lang="en-US" altLang="en-US" sz="2200" u="sng" dirty="0" smtClean="0">
                <a:latin typeface="Times New Roman" panose="02020603050405020304" pitchFamily="18" charset="0"/>
              </a:rPr>
              <a:t>International Tribunals/Courts</a:t>
            </a:r>
          </a:p>
          <a:p>
            <a:pPr eaLnBrk="1" hangingPunct="1">
              <a:lnSpc>
                <a:spcPct val="80000"/>
              </a:lnSpc>
              <a:buFont typeface="Symbol" panose="05050102010706020507" pitchFamily="18" charset="2"/>
              <a:buChar char="·"/>
            </a:pPr>
            <a:r>
              <a:rPr lang="en-US" altLang="en-US" sz="2200" dirty="0" smtClean="0">
                <a:latin typeface="Times New Roman" panose="02020603050405020304" pitchFamily="18" charset="0"/>
              </a:rPr>
              <a:t>Ongoing </a:t>
            </a:r>
            <a:r>
              <a:rPr lang="en-US" altLang="en-US" sz="2200" u="sng" dirty="0" smtClean="0">
                <a:latin typeface="Times New Roman" panose="02020603050405020304" pitchFamily="18" charset="0"/>
              </a:rPr>
              <a:t>Ethical Clashes</a:t>
            </a:r>
            <a:r>
              <a:rPr lang="en-US" altLang="en-US" sz="2200" dirty="0" smtClean="0">
                <a:latin typeface="Times New Roman" panose="02020603050405020304" pitchFamily="18" charset="0"/>
              </a:rPr>
              <a:t> over How Precautionary Societies Should Be</a:t>
            </a:r>
          </a:p>
        </p:txBody>
      </p:sp>
      <p:pic>
        <p:nvPicPr>
          <p:cNvPr id="31748" name="Picture 3" descr="ist2_3034655_out_of_tim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61100" y="1045797"/>
            <a:ext cx="20447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81EBCB0E-D337-4D94-AA42-D8593F59BB84}" type="slidenum">
              <a:rPr lang="en-US" altLang="en-US" sz="1200" smtClean="0">
                <a:solidFill>
                  <a:srgbClr val="898989"/>
                </a:solidFill>
                <a:latin typeface="Calibri" panose="020F0502020204030204" pitchFamily="34" charset="0"/>
              </a:rPr>
              <a:pPr>
                <a:spcBef>
                  <a:spcPct val="0"/>
                </a:spcBef>
                <a:buClrTx/>
                <a:buSzTx/>
                <a:buFontTx/>
                <a:buNone/>
              </a:pPr>
              <a:t>18</a:t>
            </a:fld>
            <a:endParaRPr lang="en-US" altLang="en-US" sz="1200" smtClean="0">
              <a:solidFill>
                <a:srgbClr val="898989"/>
              </a:solidFill>
              <a:latin typeface="Calibri" panose="020F0502020204030204" pitchFamily="34" charset="0"/>
            </a:endParaRPr>
          </a:p>
        </p:txBody>
      </p:sp>
      <p:sp>
        <p:nvSpPr>
          <p:cNvPr id="32771" name="Rectangle 2"/>
          <p:cNvSpPr>
            <a:spLocks noGrp="1" noChangeArrowheads="1"/>
          </p:cNvSpPr>
          <p:nvPr>
            <p:ph idx="4294967295"/>
          </p:nvPr>
        </p:nvSpPr>
        <p:spPr>
          <a:xfrm>
            <a:off x="0" y="1066800"/>
            <a:ext cx="8763000" cy="5975350"/>
          </a:xfrm>
        </p:spPr>
        <p:txBody>
          <a:bodyPr/>
          <a:lstStyle/>
          <a:p>
            <a:pPr eaLnBrk="1" hangingPunct="1">
              <a:lnSpc>
                <a:spcPct val="90000"/>
              </a:lnSpc>
              <a:buFont typeface="Symbol" panose="05050102010706020507" pitchFamily="18" charset="2"/>
              <a:buChar char="·"/>
            </a:pPr>
            <a:r>
              <a:rPr lang="en-US" altLang="en-US" sz="2200" dirty="0" smtClean="0">
                <a:latin typeface="Times New Roman" panose="02020603050405020304" pitchFamily="18" charset="0"/>
              </a:rPr>
              <a:t>Definitional </a:t>
            </a:r>
            <a:r>
              <a:rPr lang="en-US" altLang="en-US" sz="2200" u="sng" dirty="0" smtClean="0">
                <a:latin typeface="Times New Roman" panose="02020603050405020304" pitchFamily="18" charset="0"/>
              </a:rPr>
              <a:t>Generalities</a:t>
            </a:r>
          </a:p>
          <a:p>
            <a:pPr eaLnBrk="1" hangingPunct="1">
              <a:lnSpc>
                <a:spcPct val="90000"/>
              </a:lnSpc>
            </a:pPr>
            <a:endParaRPr lang="en-US" altLang="en-US" sz="2200" dirty="0" smtClean="0">
              <a:latin typeface="Times New Roman" panose="02020603050405020304" pitchFamily="18" charset="0"/>
            </a:endParaRPr>
          </a:p>
          <a:p>
            <a:pPr eaLnBrk="1" hangingPunct="1">
              <a:lnSpc>
                <a:spcPct val="90000"/>
              </a:lnSpc>
              <a:buFont typeface="Times New Roman" panose="02020603050405020304" pitchFamily="18" charset="0"/>
              <a:buChar char="+"/>
            </a:pPr>
            <a:r>
              <a:rPr lang="en-US" altLang="en-US" sz="2200" dirty="0" smtClean="0">
                <a:latin typeface="Times New Roman" panose="02020603050405020304" pitchFamily="18" charset="0"/>
              </a:rPr>
              <a:t>For example, Rio Declaration, Principle 15</a:t>
            </a:r>
          </a:p>
          <a:p>
            <a:pPr eaLnBrk="1" hangingPunct="1">
              <a:lnSpc>
                <a:spcPct val="90000"/>
              </a:lnSpc>
              <a:buFont typeface="Times New Roman" panose="02020603050405020304" pitchFamily="18" charset="0"/>
              <a:buChar char="+"/>
            </a:pPr>
            <a:endParaRPr lang="en-US" altLang="en-US" sz="2200" dirty="0" smtClean="0">
              <a:latin typeface="Times New Roman" panose="02020603050405020304" pitchFamily="18" charset="0"/>
            </a:endParaRPr>
          </a:p>
          <a:p>
            <a:pPr eaLnBrk="1" hangingPunct="1">
              <a:lnSpc>
                <a:spcPct val="90000"/>
              </a:lnSpc>
              <a:buFont typeface="Times New Roman" panose="02020603050405020304" pitchFamily="18" charset="0"/>
              <a:buNone/>
            </a:pPr>
            <a:r>
              <a:rPr lang="en-US" altLang="en-US" sz="2200" dirty="0" smtClean="0">
                <a:latin typeface="Times New Roman" panose="02020603050405020304" pitchFamily="18" charset="0"/>
              </a:rPr>
              <a:t>	In order to protect the environment, the precautionary approach shall be widely applied by States according to their capabilities. Where there are threats of serious or irreversible damage, lack of full scientific certainty shall not be used as a reason for postponing cost-effective measures to prevent environmental degradation.</a:t>
            </a:r>
          </a:p>
          <a:p>
            <a:pPr eaLnBrk="1" hangingPunct="1">
              <a:lnSpc>
                <a:spcPct val="90000"/>
              </a:lnSpc>
              <a:buFont typeface="Times New Roman" panose="02020603050405020304" pitchFamily="18" charset="0"/>
              <a:buNone/>
            </a:pPr>
            <a:endParaRPr lang="en-US" altLang="en-US" sz="2200" dirty="0" smtClean="0">
              <a:latin typeface="Times New Roman" panose="02020603050405020304" pitchFamily="18" charset="0"/>
            </a:endParaRPr>
          </a:p>
          <a:p>
            <a:pPr eaLnBrk="1" hangingPunct="1">
              <a:lnSpc>
                <a:spcPct val="90000"/>
              </a:lnSpc>
              <a:spcBef>
                <a:spcPct val="0"/>
              </a:spcBef>
              <a:buFont typeface="Times New Roman" panose="02020603050405020304" pitchFamily="18" charset="0"/>
              <a:buChar char="+"/>
            </a:pPr>
            <a:r>
              <a:rPr lang="en-US" altLang="en-US" sz="2200" dirty="0" smtClean="0">
                <a:latin typeface="Times New Roman" panose="02020603050405020304" pitchFamily="18" charset="0"/>
              </a:rPr>
              <a:t>Definition leaves considerable interpretive </a:t>
            </a:r>
            <a:r>
              <a:rPr lang="en-US" altLang="en-US" sz="2200" dirty="0" err="1" smtClean="0">
                <a:latin typeface="Times New Roman" panose="02020603050405020304" pitchFamily="18" charset="0"/>
              </a:rPr>
              <a:t>leeways</a:t>
            </a:r>
            <a:endParaRPr lang="en-US" altLang="en-US" sz="2200" dirty="0" smtClean="0">
              <a:latin typeface="Times New Roman" panose="02020603050405020304" pitchFamily="18" charset="0"/>
            </a:endParaRPr>
          </a:p>
          <a:p>
            <a:pPr lvl="1" eaLnBrk="1" hangingPunct="1">
              <a:lnSpc>
                <a:spcPct val="90000"/>
              </a:lnSpc>
              <a:spcBef>
                <a:spcPct val="0"/>
              </a:spcBef>
              <a:buFont typeface="Times New Roman" panose="02020603050405020304" pitchFamily="18" charset="0"/>
              <a:buChar char="–"/>
            </a:pPr>
            <a:r>
              <a:rPr lang="en-US" altLang="en-US" sz="2200" dirty="0" smtClean="0">
                <a:latin typeface="Times New Roman" panose="02020603050405020304" pitchFamily="18" charset="0"/>
              </a:rPr>
              <a:t>What exactly are State capabilities?</a:t>
            </a:r>
          </a:p>
          <a:p>
            <a:pPr lvl="1" eaLnBrk="1" hangingPunct="1">
              <a:lnSpc>
                <a:spcPct val="90000"/>
              </a:lnSpc>
              <a:spcBef>
                <a:spcPct val="0"/>
              </a:spcBef>
              <a:buFont typeface="Times New Roman" panose="02020603050405020304" pitchFamily="18" charset="0"/>
              <a:buChar char="–"/>
            </a:pPr>
            <a:r>
              <a:rPr lang="en-US" altLang="en-US" sz="2200" dirty="0" smtClean="0">
                <a:latin typeface="Times New Roman" panose="02020603050405020304" pitchFamily="18" charset="0"/>
              </a:rPr>
              <a:t>How should serious or irreversible damage be defined?</a:t>
            </a:r>
          </a:p>
          <a:p>
            <a:pPr lvl="1" eaLnBrk="1" hangingPunct="1">
              <a:lnSpc>
                <a:spcPct val="90000"/>
              </a:lnSpc>
              <a:spcBef>
                <a:spcPct val="0"/>
              </a:spcBef>
              <a:buFont typeface="Times New Roman" panose="02020603050405020304" pitchFamily="18" charset="0"/>
              <a:buChar char="–"/>
            </a:pPr>
            <a:r>
              <a:rPr lang="en-US" altLang="en-US" sz="2200" dirty="0" smtClean="0">
                <a:latin typeface="Times New Roman" panose="02020603050405020304" pitchFamily="18" charset="0"/>
              </a:rPr>
              <a:t>What should be the role of science in determining risks?</a:t>
            </a:r>
          </a:p>
          <a:p>
            <a:pPr lvl="1" eaLnBrk="1" hangingPunct="1">
              <a:lnSpc>
                <a:spcPct val="90000"/>
              </a:lnSpc>
              <a:spcBef>
                <a:spcPct val="0"/>
              </a:spcBef>
              <a:buFont typeface="Times New Roman" panose="02020603050405020304" pitchFamily="18" charset="0"/>
              <a:buChar char="–"/>
            </a:pPr>
            <a:r>
              <a:rPr lang="en-US" altLang="en-US" sz="2200" dirty="0" smtClean="0">
                <a:latin typeface="Times New Roman" panose="02020603050405020304" pitchFamily="18" charset="0"/>
              </a:rPr>
              <a:t>What are cost-effective measures?</a:t>
            </a:r>
          </a:p>
          <a:p>
            <a:pPr eaLnBrk="1" hangingPunct="1">
              <a:lnSpc>
                <a:spcPct val="90000"/>
              </a:lnSpc>
              <a:buFont typeface="Times New Roman" panose="02020603050405020304" pitchFamily="18" charset="0"/>
              <a:buNone/>
            </a:pPr>
            <a:endParaRPr lang="en-US" altLang="en-US" sz="2400" dirty="0" smtClean="0">
              <a:latin typeface="Times New Roman" panose="02020603050405020304" pitchFamily="18" charset="0"/>
            </a:endParaRPr>
          </a:p>
        </p:txBody>
      </p:sp>
      <p:pic>
        <p:nvPicPr>
          <p:cNvPr id="32772" name="Picture 2" descr="200px-RioEarthSummit199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75" y="838200"/>
            <a:ext cx="2193925"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5A56BA5E-FC18-431A-8248-A4DF493E36DA}" type="slidenum">
              <a:rPr lang="en-US" altLang="en-US" sz="1200" smtClean="0">
                <a:solidFill>
                  <a:srgbClr val="898989"/>
                </a:solidFill>
                <a:latin typeface="Calibri" panose="020F0502020204030204" pitchFamily="34" charset="0"/>
              </a:rPr>
              <a:pPr>
                <a:spcBef>
                  <a:spcPct val="0"/>
                </a:spcBef>
                <a:buClrTx/>
                <a:buSzTx/>
                <a:buFontTx/>
                <a:buNone/>
              </a:pPr>
              <a:t>19</a:t>
            </a:fld>
            <a:endParaRPr lang="en-US" altLang="en-US" sz="1200" smtClean="0">
              <a:solidFill>
                <a:srgbClr val="898989"/>
              </a:solidFill>
              <a:latin typeface="Calibri" panose="020F0502020204030204" pitchFamily="34" charset="0"/>
            </a:endParaRPr>
          </a:p>
        </p:txBody>
      </p:sp>
      <p:sp>
        <p:nvSpPr>
          <p:cNvPr id="33795" name="Rectangle 2"/>
          <p:cNvSpPr>
            <a:spLocks noGrp="1" noChangeArrowheads="1"/>
          </p:cNvSpPr>
          <p:nvPr>
            <p:ph idx="4294967295"/>
          </p:nvPr>
        </p:nvSpPr>
        <p:spPr>
          <a:xfrm>
            <a:off x="0" y="914400"/>
            <a:ext cx="9220200" cy="6629400"/>
          </a:xfrm>
        </p:spPr>
        <p:txBody>
          <a:bodyPr/>
          <a:lstStyle/>
          <a:p>
            <a:pPr eaLnBrk="1" hangingPunct="1">
              <a:spcBef>
                <a:spcPct val="0"/>
              </a:spcBef>
              <a:buClr>
                <a:schemeClr val="accent3"/>
              </a:buClr>
              <a:buFont typeface="Times New Roman" panose="02020603050405020304" pitchFamily="18" charset="0"/>
              <a:buChar char="+"/>
            </a:pPr>
            <a:r>
              <a:rPr lang="en-US" altLang="en-US" sz="2200" dirty="0" smtClean="0">
                <a:latin typeface="Times New Roman" panose="02020603050405020304" pitchFamily="18" charset="0"/>
              </a:rPr>
              <a:t>Definitional generality also hovers over international fisheries law, e.g.,</a:t>
            </a:r>
          </a:p>
          <a:p>
            <a:pPr eaLnBrk="1" hangingPunct="1">
              <a:spcBef>
                <a:spcPct val="0"/>
              </a:spcBef>
              <a:buClr>
                <a:schemeClr val="accent3"/>
              </a:buClr>
              <a:buFont typeface="Times New Roman" panose="02020603050405020304" pitchFamily="18" charset="0"/>
              <a:buChar char="+"/>
            </a:pPr>
            <a:endParaRPr lang="en-US" altLang="en-US" sz="2200" dirty="0" smtClean="0">
              <a:latin typeface="Times New Roman" panose="02020603050405020304" pitchFamily="18" charset="0"/>
            </a:endParaRPr>
          </a:p>
          <a:p>
            <a:pPr lvl="1"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UN Agreement on Straddling and Highly Migratory Fish Stocks (1995) provides: </a:t>
            </a:r>
          </a:p>
          <a:p>
            <a:pPr lvl="1" eaLnBrk="1" hangingPunct="1">
              <a:spcBef>
                <a:spcPct val="0"/>
              </a:spcBef>
              <a:buClr>
                <a:schemeClr val="tx1"/>
              </a:buClr>
              <a:buFont typeface="Times New Roman" panose="02020603050405020304" pitchFamily="18" charset="0"/>
              <a:buNone/>
            </a:pPr>
            <a:r>
              <a:rPr lang="en-US" altLang="en-US" sz="2200" dirty="0" smtClean="0">
                <a:latin typeface="Times New Roman" panose="02020603050405020304" pitchFamily="18" charset="0"/>
              </a:rPr>
              <a:t>	States shall be more cautious when information is uncertain, unreliable or inadequate. The absence of adequate scientific</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information shall not be used as a reason for</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postponing or failing to take conservation</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and management measures (Art. 6(2))</a:t>
            </a:r>
          </a:p>
          <a:p>
            <a:pPr lvl="1" eaLnBrk="1" hangingPunct="1">
              <a:spcBef>
                <a:spcPct val="0"/>
              </a:spcBef>
              <a:buClr>
                <a:schemeClr val="tx1"/>
              </a:buClr>
              <a:buFont typeface="Times New Roman" panose="02020603050405020304" pitchFamily="18" charset="0"/>
              <a:buNone/>
            </a:pPr>
            <a:endParaRPr lang="en-US" altLang="en-US" sz="2200" dirty="0" smtClean="0">
              <a:latin typeface="Times New Roman" panose="02020603050405020304" pitchFamily="18" charset="0"/>
            </a:endParaRPr>
          </a:p>
          <a:p>
            <a:pPr lvl="1"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FAO Code of Conduct for Responsible</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Fisheries (1995) urges: States should apply</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the precautionary approach widely to conservation, management and exploitation of living aquatic resources in order to protect them and preserve the aquatic environment. The absence of adequate scientific information  should not be used as a reason for postponing or failing to take  conservation and management measures (para. 7.5.1)</a:t>
            </a:r>
          </a:p>
        </p:txBody>
      </p:sp>
      <p:pic>
        <p:nvPicPr>
          <p:cNvPr id="33796" name="Picture 3" descr="bluefinTunaFish_1414416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048000"/>
            <a:ext cx="2859524"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FF8029C-3D87-49D1-BE11-7C7E742AB948}" type="slidenum">
              <a:rPr lang="en-US" altLang="en-US" smtClean="0">
                <a:solidFill>
                  <a:srgbClr val="045C75"/>
                </a:solidFill>
              </a:rPr>
              <a:pPr/>
              <a:t>2</a:t>
            </a:fld>
            <a:endParaRPr lang="en-US" altLang="en-US" smtClean="0">
              <a:solidFill>
                <a:srgbClr val="045C75"/>
              </a:solidFill>
            </a:endParaRPr>
          </a:p>
        </p:txBody>
      </p:sp>
      <p:sp>
        <p:nvSpPr>
          <p:cNvPr id="3" name="Rectangle 2"/>
          <p:cNvSpPr/>
          <p:nvPr/>
        </p:nvSpPr>
        <p:spPr>
          <a:xfrm>
            <a:off x="152400" y="710148"/>
            <a:ext cx="8991600" cy="6041654"/>
          </a:xfrm>
          <a:prstGeom prst="rect">
            <a:avLst/>
          </a:prstGeom>
        </p:spPr>
        <p:txBody>
          <a:bodyPr wrap="square">
            <a:spAutoFit/>
          </a:bodyPr>
          <a:lstStyle/>
          <a:p>
            <a:pPr eaLnBrk="1" hangingPunct="1">
              <a:defRPr/>
            </a:pPr>
            <a:r>
              <a:rPr lang="en-US" sz="2100" b="1" dirty="0">
                <a:latin typeface="Times New Roman" panose="02020603050405020304" pitchFamily="18" charset="0"/>
              </a:rPr>
              <a:t>Introduction</a:t>
            </a:r>
          </a:p>
          <a:p>
            <a:pPr eaLnBrk="1" hangingPunct="1">
              <a:defRPr/>
            </a:pPr>
            <a:endParaRPr lang="en-US" sz="1400" dirty="0">
              <a:latin typeface="Times New Roman" panose="02020603050405020304" pitchFamily="18" charset="0"/>
            </a:endParaRPr>
          </a:p>
          <a:p>
            <a:pPr marL="342900" indent="-342900" eaLnBrk="1" hangingPunct="1">
              <a:lnSpc>
                <a:spcPct val="80000"/>
              </a:lnSpc>
              <a:buClr>
                <a:schemeClr val="accent3"/>
              </a:buClr>
              <a:buFont typeface="Symbol" panose="05050102010706020507" pitchFamily="18" charset="2"/>
              <a:buChar char=""/>
            </a:pPr>
            <a:r>
              <a:rPr lang="en-US" sz="2100" dirty="0" smtClean="0">
                <a:latin typeface="Times New Roman" panose="02020603050405020304" pitchFamily="18" charset="0"/>
              </a:rPr>
              <a:t>The </a:t>
            </a:r>
            <a:r>
              <a:rPr lang="en-US" sz="2100" dirty="0">
                <a:latin typeface="Times New Roman" panose="02020603050405020304" pitchFamily="18" charset="0"/>
              </a:rPr>
              <a:t>Precautionary </a:t>
            </a:r>
            <a:r>
              <a:rPr lang="en-US" sz="2100" dirty="0" smtClean="0">
                <a:latin typeface="Times New Roman" panose="02020603050405020304" pitchFamily="18" charset="0"/>
              </a:rPr>
              <a:t>Approach/Principle </a:t>
            </a:r>
            <a:r>
              <a:rPr lang="en-US" sz="2100" dirty="0">
                <a:latin typeface="Times New Roman" panose="02020603050405020304" pitchFamily="18" charset="0"/>
              </a:rPr>
              <a:t>Sounds Simple</a:t>
            </a:r>
            <a:r>
              <a:rPr lang="en-US" sz="2100" dirty="0" smtClean="0">
                <a:latin typeface="Times New Roman" panose="02020603050405020304" pitchFamily="18" charset="0"/>
              </a:rPr>
              <a:t>,</a:t>
            </a:r>
            <a:br>
              <a:rPr lang="en-US" sz="2100" dirty="0" smtClean="0">
                <a:latin typeface="Times New Roman" panose="02020603050405020304" pitchFamily="18" charset="0"/>
              </a:rPr>
            </a:br>
            <a:r>
              <a:rPr lang="en-US" sz="2100" dirty="0" smtClean="0">
                <a:latin typeface="Times New Roman" panose="02020603050405020304" pitchFamily="18" charset="0"/>
              </a:rPr>
              <a:t>Straightforward </a:t>
            </a:r>
            <a:r>
              <a:rPr lang="en-US" sz="2100" dirty="0">
                <a:latin typeface="Times New Roman" panose="02020603050405020304" pitchFamily="18" charset="0"/>
              </a:rPr>
              <a:t>and Seems To Be Here To Stay!</a:t>
            </a:r>
          </a:p>
          <a:p>
            <a:pPr marL="342900" indent="-342900" eaLnBrk="1" hangingPunct="1">
              <a:buClr>
                <a:schemeClr val="accent3"/>
              </a:buClr>
              <a:buFont typeface="Symbol" panose="05050102010706020507" pitchFamily="18" charset="2"/>
              <a:buChar char="+"/>
              <a:defRPr/>
            </a:pPr>
            <a:r>
              <a:rPr lang="en-US" sz="2100" dirty="0" smtClean="0">
                <a:latin typeface="Times New Roman" panose="02020603050405020304" pitchFamily="18" charset="0"/>
              </a:rPr>
              <a:t>Captures </a:t>
            </a:r>
            <a:r>
              <a:rPr lang="en-US" sz="2100" dirty="0">
                <a:latin typeface="Times New Roman" panose="02020603050405020304" pitchFamily="18" charset="0"/>
              </a:rPr>
              <a:t>common sense notions evident in many                                                  cultures</a:t>
            </a:r>
          </a:p>
          <a:p>
            <a:pPr marL="800100" lvl="1" indent="-342900" eaLnBrk="1" hangingPunct="1">
              <a:buClr>
                <a:schemeClr val="accent1"/>
              </a:buClr>
              <a:buFont typeface="Symbol" panose="05050102010706020507" pitchFamily="18" charset="2"/>
              <a:buChar char="-"/>
              <a:defRPr/>
            </a:pPr>
            <a:r>
              <a:rPr lang="en-US" sz="2100" dirty="0">
                <a:latin typeface="Times New Roman" panose="02020603050405020304" pitchFamily="18" charset="0"/>
              </a:rPr>
              <a:t>An ounce of prevention is worth a pound of cure</a:t>
            </a:r>
          </a:p>
          <a:p>
            <a:pPr marL="800100" lvl="1" indent="-342900" eaLnBrk="1" hangingPunct="1">
              <a:buClr>
                <a:schemeClr val="accent1"/>
              </a:buClr>
              <a:buFont typeface="Symbol" panose="05050102010706020507" pitchFamily="18" charset="2"/>
              <a:buChar char="-"/>
              <a:defRPr/>
            </a:pPr>
            <a:r>
              <a:rPr lang="en-US" sz="2100" dirty="0">
                <a:latin typeface="Times New Roman" panose="02020603050405020304" pitchFamily="18" charset="0"/>
              </a:rPr>
              <a:t>A stitch in time saves nine</a:t>
            </a:r>
          </a:p>
          <a:p>
            <a:pPr marL="800100" lvl="1" indent="-342900" eaLnBrk="1" hangingPunct="1">
              <a:buClr>
                <a:schemeClr val="accent1"/>
              </a:buClr>
              <a:buFont typeface="Symbol" panose="05050102010706020507" pitchFamily="18" charset="2"/>
              <a:buChar char="-"/>
              <a:defRPr/>
            </a:pPr>
            <a:r>
              <a:rPr lang="en-US" sz="2100" dirty="0">
                <a:latin typeface="Times New Roman" panose="02020603050405020304" pitchFamily="18" charset="0"/>
              </a:rPr>
              <a:t>Look before you leap</a:t>
            </a:r>
          </a:p>
          <a:p>
            <a:pPr marL="800100" lvl="1" indent="-342900" eaLnBrk="1" hangingPunct="1">
              <a:buClr>
                <a:schemeClr val="accent1"/>
              </a:buClr>
              <a:buFont typeface="Symbol" panose="05050102010706020507" pitchFamily="18" charset="2"/>
              <a:buChar char="-"/>
              <a:defRPr/>
            </a:pPr>
            <a:r>
              <a:rPr lang="en-US" sz="2100" dirty="0">
                <a:latin typeface="Times New Roman" panose="02020603050405020304" pitchFamily="18" charset="0"/>
              </a:rPr>
              <a:t>Better safe than sorry</a:t>
            </a:r>
          </a:p>
          <a:p>
            <a:pPr marL="342900" indent="-342900" eaLnBrk="1" hangingPunct="1">
              <a:buClr>
                <a:schemeClr val="accent3"/>
              </a:buClr>
              <a:buFont typeface="Times New Roman" panose="02020603050405020304" pitchFamily="18" charset="0"/>
              <a:buChar char="+"/>
              <a:defRPr/>
            </a:pPr>
            <a:r>
              <a:rPr lang="en-US" sz="2100" dirty="0" smtClean="0">
                <a:latin typeface="Times New Roman" panose="02020603050405020304" pitchFamily="18" charset="0"/>
              </a:rPr>
              <a:t>Provides </a:t>
            </a:r>
            <a:r>
              <a:rPr lang="en-US" sz="2100" dirty="0">
                <a:latin typeface="Times New Roman" panose="02020603050405020304" pitchFamily="18" charset="0"/>
              </a:rPr>
              <a:t>critical guidance for </a:t>
            </a:r>
            <a:r>
              <a:rPr lang="en-US" sz="2100" dirty="0" smtClean="0">
                <a:latin typeface="Times New Roman" panose="02020603050405020304" pitchFamily="18" charset="0"/>
              </a:rPr>
              <a:t>making environmental</a:t>
            </a:r>
            <a:br>
              <a:rPr lang="en-US" sz="2100" dirty="0" smtClean="0">
                <a:latin typeface="Times New Roman" panose="02020603050405020304" pitchFamily="18" charset="0"/>
              </a:rPr>
            </a:br>
            <a:r>
              <a:rPr lang="en-US" sz="2100" dirty="0" smtClean="0">
                <a:latin typeface="Times New Roman" panose="02020603050405020304" pitchFamily="18" charset="0"/>
              </a:rPr>
              <a:t>decisions</a:t>
            </a:r>
          </a:p>
          <a:p>
            <a:pPr marL="800100" lvl="1" indent="-342900" eaLnBrk="1" hangingPunct="1">
              <a:buClr>
                <a:schemeClr val="accent1"/>
              </a:buClr>
              <a:buFont typeface="Symbol" panose="05050102010706020507" pitchFamily="18" charset="2"/>
              <a:buChar char="-"/>
              <a:defRPr/>
            </a:pPr>
            <a:r>
              <a:rPr lang="en-US" sz="2100" dirty="0" smtClean="0">
                <a:latin typeface="Times New Roman" panose="02020603050405020304" pitchFamily="18" charset="0"/>
              </a:rPr>
              <a:t>Where </a:t>
            </a:r>
            <a:r>
              <a:rPr lang="en-US" sz="2100" dirty="0">
                <a:latin typeface="Times New Roman" panose="02020603050405020304" pitchFamily="18" charset="0"/>
              </a:rPr>
              <a:t>there is scientific uncertainty as to environmental effects of a </a:t>
            </a:r>
            <a:endParaRPr lang="en-US" sz="2100" dirty="0" smtClean="0">
              <a:latin typeface="Times New Roman" panose="02020603050405020304" pitchFamily="18" charset="0"/>
            </a:endParaRPr>
          </a:p>
          <a:p>
            <a:pPr eaLnBrk="1" hangingPunct="1">
              <a:defRPr/>
            </a:pPr>
            <a:r>
              <a:rPr lang="en-US" sz="2100" dirty="0" smtClean="0">
                <a:latin typeface="Times New Roman" panose="02020603050405020304" pitchFamily="18" charset="0"/>
              </a:rPr>
              <a:t>	proposed </a:t>
            </a:r>
            <a:r>
              <a:rPr lang="en-US" sz="2100" dirty="0">
                <a:latin typeface="Times New Roman" panose="02020603050405020304" pitchFamily="18" charset="0"/>
              </a:rPr>
              <a:t>exploitation/use, decision-makers should “err on the side </a:t>
            </a:r>
          </a:p>
          <a:p>
            <a:pPr eaLnBrk="1" hangingPunct="1">
              <a:defRPr/>
            </a:pPr>
            <a:r>
              <a:rPr lang="en-US" sz="2100" dirty="0" smtClean="0">
                <a:latin typeface="Times New Roman" panose="02020603050405020304" pitchFamily="18" charset="0"/>
              </a:rPr>
              <a:t>	of </a:t>
            </a:r>
            <a:r>
              <a:rPr lang="en-US" sz="2100" dirty="0">
                <a:latin typeface="Times New Roman" panose="02020603050405020304" pitchFamily="18" charset="0"/>
              </a:rPr>
              <a:t>caution” </a:t>
            </a:r>
          </a:p>
          <a:p>
            <a:pPr marL="342900" indent="-342900" eaLnBrk="1" hangingPunct="1">
              <a:buClr>
                <a:schemeClr val="accent3"/>
              </a:buClr>
              <a:buFont typeface="Times New Roman" panose="02020603050405020304" pitchFamily="18" charset="0"/>
              <a:buChar char="+"/>
              <a:defRPr/>
            </a:pPr>
            <a:r>
              <a:rPr lang="en-US" sz="2100" dirty="0" smtClean="0">
                <a:latin typeface="Times New Roman" panose="02020603050405020304" pitchFamily="18" charset="0"/>
              </a:rPr>
              <a:t>Seems </a:t>
            </a:r>
            <a:r>
              <a:rPr lang="en-US" sz="2100" dirty="0">
                <a:latin typeface="Times New Roman" panose="02020603050405020304" pitchFamily="18" charset="0"/>
              </a:rPr>
              <a:t>here to stay</a:t>
            </a:r>
          </a:p>
          <a:p>
            <a:pPr marL="800100" lvl="1" indent="-342900" eaLnBrk="1" hangingPunct="1">
              <a:buClr>
                <a:schemeClr val="accent1"/>
              </a:buClr>
              <a:buFont typeface="Symbol" panose="05050102010706020507" pitchFamily="18" charset="2"/>
              <a:buChar char="-"/>
              <a:defRPr/>
            </a:pPr>
            <a:r>
              <a:rPr lang="en-US" sz="2200" dirty="0">
                <a:latin typeface="Times New Roman" panose="02020603050405020304" pitchFamily="18" charset="0"/>
              </a:rPr>
              <a:t>Precautionary principle/approach has been embraced in over 50 international legally-binding agreements and over 40 non-binding instruments</a:t>
            </a:r>
            <a:endParaRPr lang="en-US" sz="2200" dirty="0"/>
          </a:p>
        </p:txBody>
      </p:sp>
      <p:pic>
        <p:nvPicPr>
          <p:cNvPr id="18436" name="Picture 2" descr="saying%20look%20before%20you%20lea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34163" y="1447800"/>
            <a:ext cx="205263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0340BA83-2BD4-44F2-B40A-D6EDC7E41F51}" type="slidenum">
              <a:rPr lang="en-US" altLang="en-US" sz="1200" smtClean="0">
                <a:solidFill>
                  <a:srgbClr val="898989"/>
                </a:solidFill>
                <a:latin typeface="Calibri" panose="020F0502020204030204" pitchFamily="34" charset="0"/>
              </a:rPr>
              <a:pPr>
                <a:spcBef>
                  <a:spcPct val="0"/>
                </a:spcBef>
                <a:buClrTx/>
                <a:buSzTx/>
                <a:buFontTx/>
                <a:buNone/>
              </a:pPr>
              <a:t>20</a:t>
            </a:fld>
            <a:endParaRPr lang="en-US" altLang="en-US" sz="1200" smtClean="0">
              <a:solidFill>
                <a:srgbClr val="898989"/>
              </a:solidFill>
              <a:latin typeface="Calibri" panose="020F0502020204030204" pitchFamily="34" charset="0"/>
            </a:endParaRPr>
          </a:p>
        </p:txBody>
      </p:sp>
      <p:sp>
        <p:nvSpPr>
          <p:cNvPr id="34819" name="Rectangle 2"/>
          <p:cNvSpPr>
            <a:spLocks noGrp="1" noChangeArrowheads="1"/>
          </p:cNvSpPr>
          <p:nvPr>
            <p:ph idx="4294967295"/>
          </p:nvPr>
        </p:nvSpPr>
        <p:spPr>
          <a:xfrm>
            <a:off x="-41031" y="914400"/>
            <a:ext cx="8763000" cy="6172200"/>
          </a:xfrm>
        </p:spPr>
        <p:txBody>
          <a:bodyPr/>
          <a:lstStyle/>
          <a:p>
            <a:pPr lvl="1" eaLnBrk="1" hangingPunct="1">
              <a:spcBef>
                <a:spcPct val="0"/>
              </a:spcBef>
              <a:buFont typeface="Symbol" panose="05050102010706020507" pitchFamily="18" charset="2"/>
              <a:buChar char="-"/>
            </a:pPr>
            <a:r>
              <a:rPr lang="en-US" altLang="en-US" sz="2200" dirty="0" smtClean="0">
                <a:latin typeface="Times New Roman" panose="02020603050405020304" pitchFamily="18" charset="0"/>
              </a:rPr>
              <a:t>FAO Technical Guidelines on the Precautionary Approach to Capture Fisheries and Species Introductions (1996) also overflow with generalities</a:t>
            </a:r>
          </a:p>
          <a:p>
            <a:pPr lvl="1" eaLnBrk="1" hangingPunct="1">
              <a:spcBef>
                <a:spcPct val="0"/>
              </a:spcBef>
              <a:buClr>
                <a:schemeClr val="tx1"/>
              </a:buClr>
              <a:buFont typeface="Symbol" panose="05050102010706020507" pitchFamily="18" charset="2"/>
              <a:buChar char="*"/>
            </a:pPr>
            <a:endParaRPr lang="en-US" altLang="en-US" sz="2200" dirty="0" smtClean="0">
              <a:latin typeface="Times New Roman" panose="02020603050405020304" pitchFamily="18" charset="0"/>
            </a:endParaRPr>
          </a:p>
          <a:p>
            <a:pPr lvl="2"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No clear allocation of burden of proof</a:t>
            </a:r>
          </a:p>
          <a:p>
            <a:pPr lvl="2" eaLnBrk="1" hangingPunct="1">
              <a:spcBef>
                <a:spcPct val="0"/>
              </a:spcBef>
              <a:buClr>
                <a:schemeClr val="tx1"/>
              </a:buClr>
              <a:buFont typeface="Times New Roman" panose="02020603050405020304" pitchFamily="18" charset="0"/>
              <a:buChar char="*"/>
            </a:pPr>
            <a:endParaRPr lang="en-US" altLang="en-US" sz="2200" dirty="0" smtClean="0">
              <a:latin typeface="Times New Roman" panose="02020603050405020304" pitchFamily="18" charset="0"/>
            </a:endParaRPr>
          </a:p>
          <a:p>
            <a:pPr lvl="2" eaLnBrk="1" hangingPunct="1">
              <a:spcBef>
                <a:spcPct val="0"/>
              </a:spcBef>
              <a:buClr>
                <a:schemeClr val="tx1"/>
              </a:buClr>
              <a:buFont typeface="Times New Roman" panose="02020603050405020304" pitchFamily="18" charset="0"/>
              <a:buNone/>
            </a:pPr>
            <a:r>
              <a:rPr lang="en-US" altLang="en-US" sz="2200" dirty="0" smtClean="0">
                <a:latin typeface="Times New Roman" panose="02020603050405020304" pitchFamily="18" charset="0"/>
              </a:rPr>
              <a:t>	Technical Guidelines call for “appropriate</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placement of the burden of proof” </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(para. 6(h)). </a:t>
            </a:r>
          </a:p>
          <a:p>
            <a:pPr lvl="2" eaLnBrk="1" hangingPunct="1">
              <a:spcBef>
                <a:spcPct val="0"/>
              </a:spcBef>
              <a:buClr>
                <a:schemeClr val="tx1"/>
              </a:buClr>
              <a:buFont typeface="Times New Roman" panose="02020603050405020304" pitchFamily="18" charset="0"/>
              <a:buNone/>
            </a:pPr>
            <a:endParaRPr lang="en-US" altLang="en-US" sz="2200" dirty="0" smtClean="0">
              <a:latin typeface="Times New Roman" panose="02020603050405020304" pitchFamily="18" charset="0"/>
            </a:endParaRPr>
          </a:p>
          <a:p>
            <a:pPr lvl="2"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Vague guidance on standard of proof </a:t>
            </a:r>
          </a:p>
          <a:p>
            <a:pPr lvl="1" eaLnBrk="1" hangingPunct="1">
              <a:spcBef>
                <a:spcPct val="0"/>
              </a:spcBef>
              <a:buClr>
                <a:schemeClr val="tx1"/>
              </a:buClr>
              <a:buFont typeface="Times New Roman" panose="02020603050405020304" pitchFamily="18" charset="0"/>
              <a:buChar char="*"/>
            </a:pPr>
            <a:endParaRPr lang="en-US" altLang="en-US" sz="2200" dirty="0" smtClean="0">
              <a:latin typeface="Times New Roman" panose="02020603050405020304" pitchFamily="18" charset="0"/>
            </a:endParaRPr>
          </a:p>
          <a:p>
            <a:pPr lvl="2" eaLnBrk="1" hangingPunct="1">
              <a:spcBef>
                <a:spcPct val="0"/>
              </a:spcBef>
              <a:buClr>
                <a:schemeClr val="tx1"/>
              </a:buClr>
              <a:buFont typeface="Symbol" panose="05050102010706020507" pitchFamily="18" charset="2"/>
              <a:buNone/>
            </a:pPr>
            <a:r>
              <a:rPr lang="en-US" altLang="en-US" sz="2200" dirty="0" smtClean="0">
                <a:latin typeface="Times New Roman" panose="02020603050405020304" pitchFamily="18" charset="0"/>
              </a:rPr>
              <a:t>	Technical Guidelines provide the standard of  proof “should be commensurate with the potential risk to the resource, while also taking into account the expected benefits of the activities” (para. 7(d)).</a:t>
            </a:r>
          </a:p>
        </p:txBody>
      </p:sp>
      <p:sp>
        <p:nvSpPr>
          <p:cNvPr id="34820" name="Rectangle 3"/>
          <p:cNvSpPr>
            <a:spLocks noChangeArrowheads="1"/>
          </p:cNvSpPr>
          <p:nvPr/>
        </p:nvSpPr>
        <p:spPr bwMode="auto">
          <a:xfrm>
            <a:off x="304800" y="1963738"/>
            <a:ext cx="8432800"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2" tIns="914112" rIns="914112" bIns="914112" anchor="ctr">
            <a:spAutoFit/>
          </a:bodyPr>
          <a:lstStyle>
            <a:lvl1pPr>
              <a:spcBef>
                <a:spcPct val="20000"/>
              </a:spcBef>
              <a:buClr>
                <a:srgbClr val="0BD0D9"/>
              </a:buClr>
              <a:buSzPct val="95000"/>
              <a:buFont typeface="Wingdings 2" panose="05020102010507070707" pitchFamily="18" charset="2"/>
              <a:buChar char=""/>
              <a:tabLst>
                <a:tab pos="457200" algn="l"/>
                <a:tab pos="914400" algn="l"/>
              </a:tabLst>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tabLst>
                <a:tab pos="457200" algn="l"/>
                <a:tab pos="914400" algn="l"/>
              </a:tabLst>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tabLst>
                <a:tab pos="457200" algn="l"/>
                <a:tab pos="914400" algn="l"/>
              </a:tabLst>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tabLst>
                <a:tab pos="457200" algn="l"/>
                <a:tab pos="914400" algn="l"/>
              </a:tabLst>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tabLst>
                <a:tab pos="457200" algn="l"/>
                <a:tab pos="914400" algn="l"/>
              </a:tabLst>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tabLst>
                <a:tab pos="457200" algn="l"/>
                <a:tab pos="914400" algn="l"/>
              </a:tabLst>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tabLst>
                <a:tab pos="457200" algn="l"/>
                <a:tab pos="914400" algn="l"/>
              </a:tabLst>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tabLst>
                <a:tab pos="457200" algn="l"/>
                <a:tab pos="914400" algn="l"/>
              </a:tabLst>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tabLst>
                <a:tab pos="457200" algn="l"/>
                <a:tab pos="914400" algn="l"/>
              </a:tabLst>
              <a:defRPr sz="2000">
                <a:solidFill>
                  <a:schemeClr val="tx1"/>
                </a:solidFill>
                <a:latin typeface="Constantia" panose="02030602050306030303" pitchFamily="18" charset="0"/>
              </a:defRPr>
            </a:lvl9pPr>
          </a:lstStyle>
          <a:p>
            <a:pPr algn="ctr" eaLnBrk="1" hangingPunct="1">
              <a:lnSpc>
                <a:spcPct val="0"/>
              </a:lnSpc>
              <a:spcBef>
                <a:spcPct val="0"/>
              </a:spcBef>
              <a:buClrTx/>
              <a:buSzTx/>
              <a:buFontTx/>
              <a:buNone/>
            </a:pPr>
            <a:r>
              <a:rPr lang="en-US" altLang="en-US" sz="1800">
                <a:latin typeface="Arial" panose="020B0604020202020204" pitchFamily="34" charset="0"/>
              </a:rPr>
              <a:t/>
            </a:r>
            <a:br>
              <a:rPr lang="en-US" altLang="en-US" sz="1800">
                <a:latin typeface="Arial" panose="020B0604020202020204" pitchFamily="34" charset="0"/>
              </a:rPr>
            </a:br>
            <a:endParaRPr lang="en-US" altLang="en-US" sz="1800">
              <a:latin typeface="Arial" panose="020B0604020202020204" pitchFamily="34" charset="0"/>
            </a:endParaRPr>
          </a:p>
          <a:p>
            <a:pPr algn="ctr" eaLnBrk="1" hangingPunct="1">
              <a:spcBef>
                <a:spcPct val="0"/>
              </a:spcBef>
              <a:buClrTx/>
              <a:buSzTx/>
              <a:buFontTx/>
              <a:buNone/>
            </a:pPr>
            <a:r>
              <a:rPr lang="en-US" altLang="en-US" sz="1800">
                <a:latin typeface="Arial" panose="020B0604020202020204" pitchFamily="34" charset="0"/>
              </a:rPr>
              <a:t/>
            </a:r>
            <a:br>
              <a:rPr lang="en-US" altLang="en-US" sz="1800">
                <a:latin typeface="Arial" panose="020B0604020202020204" pitchFamily="34" charset="0"/>
              </a:rPr>
            </a:br>
            <a:endParaRPr lang="en-US" altLang="en-US" sz="1800">
              <a:latin typeface="Arial" panose="020B0604020202020204" pitchFamily="34" charset="0"/>
            </a:endParaRPr>
          </a:p>
          <a:p>
            <a:pPr algn="ctr" eaLnBrk="1" hangingPunct="1">
              <a:spcBef>
                <a:spcPct val="0"/>
              </a:spcBef>
              <a:buClrTx/>
              <a:buSzTx/>
              <a:buFontTx/>
              <a:buNone/>
            </a:pPr>
            <a:r>
              <a:rPr lang="en-US" altLang="en-US" sz="1800">
                <a:latin typeface="Arial" panose="020B0604020202020204" pitchFamily="34" charset="0"/>
              </a:rPr>
              <a:t/>
            </a:r>
            <a:br>
              <a:rPr lang="en-US" altLang="en-US" sz="1800">
                <a:latin typeface="Arial" panose="020B0604020202020204" pitchFamily="34" charset="0"/>
              </a:rPr>
            </a:br>
            <a:endParaRPr lang="en-US" altLang="en-US" sz="1800">
              <a:latin typeface="Arial" panose="020B0604020202020204" pitchFamily="34" charset="0"/>
            </a:endParaRPr>
          </a:p>
        </p:txBody>
      </p:sp>
      <p:pic>
        <p:nvPicPr>
          <p:cNvPr id="34821" name="Picture 3" descr="Tuna%20fishin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0780" y="2057400"/>
            <a:ext cx="3006996"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7AA0EE99-FBDD-4A7A-BE4A-B5B0C6988F0A}" type="slidenum">
              <a:rPr lang="en-US" altLang="en-US" sz="1200" smtClean="0">
                <a:solidFill>
                  <a:srgbClr val="898989"/>
                </a:solidFill>
                <a:latin typeface="Calibri" panose="020F0502020204030204" pitchFamily="34" charset="0"/>
              </a:rPr>
              <a:pPr>
                <a:spcBef>
                  <a:spcPct val="0"/>
                </a:spcBef>
                <a:buClrTx/>
                <a:buSzTx/>
                <a:buFontTx/>
                <a:buNone/>
              </a:pPr>
              <a:t>21</a:t>
            </a:fld>
            <a:endParaRPr lang="en-US" altLang="en-US" sz="1200" smtClean="0">
              <a:solidFill>
                <a:srgbClr val="898989"/>
              </a:solidFill>
              <a:latin typeface="Calibri" panose="020F0502020204030204" pitchFamily="34" charset="0"/>
            </a:endParaRPr>
          </a:p>
        </p:txBody>
      </p:sp>
      <p:sp>
        <p:nvSpPr>
          <p:cNvPr id="35843" name="Rectangle 2"/>
          <p:cNvSpPr>
            <a:spLocks noGrp="1" noChangeArrowheads="1"/>
          </p:cNvSpPr>
          <p:nvPr>
            <p:ph idx="4294967295"/>
          </p:nvPr>
        </p:nvSpPr>
        <p:spPr>
          <a:xfrm>
            <a:off x="17585" y="914400"/>
            <a:ext cx="9144000" cy="6629400"/>
          </a:xfrm>
        </p:spPr>
        <p:txBody>
          <a:bodyPr/>
          <a:lstStyle/>
          <a:p>
            <a:pPr eaLnBrk="1" hangingPunct="1">
              <a:spcBef>
                <a:spcPct val="0"/>
              </a:spcBef>
            </a:pPr>
            <a:r>
              <a:rPr lang="en-US" altLang="en-US" sz="2200" dirty="0" smtClean="0">
                <a:latin typeface="Times New Roman" panose="02020603050405020304" pitchFamily="18" charset="0"/>
              </a:rPr>
              <a:t>Definitional </a:t>
            </a:r>
            <a:r>
              <a:rPr lang="en-US" altLang="en-US" sz="2200" u="sng" dirty="0" smtClean="0">
                <a:latin typeface="Times New Roman" panose="02020603050405020304" pitchFamily="18" charset="0"/>
              </a:rPr>
              <a:t>Variations</a:t>
            </a:r>
          </a:p>
          <a:p>
            <a:pPr eaLnBrk="1" hangingPunct="1">
              <a:spcBef>
                <a:spcPct val="0"/>
              </a:spcBef>
              <a:buFont typeface="Times New Roman" panose="02020603050405020304" pitchFamily="18" charset="0"/>
              <a:buChar char="+"/>
            </a:pPr>
            <a:endParaRPr lang="en-US" altLang="en-US" sz="1400" dirty="0" smtClean="0">
              <a:latin typeface="Times New Roman" panose="02020603050405020304" pitchFamily="18" charset="0"/>
            </a:endParaRPr>
          </a:p>
          <a:p>
            <a:pPr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The “trigger” for precaution</a:t>
            </a:r>
          </a:p>
          <a:p>
            <a:pPr lvl="1"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Threats of serious or irreversible</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damage (Rio Declaration)</a:t>
            </a:r>
          </a:p>
          <a:p>
            <a:pPr lvl="1"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Likely to cause damage or harm</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(North Sea Ministerial Declarations)</a:t>
            </a:r>
          </a:p>
          <a:p>
            <a:pPr lvl="1" eaLnBrk="1" hangingPunct="1">
              <a:spcBef>
                <a:spcPct val="0"/>
              </a:spcBef>
              <a:buFont typeface="Times New Roman" panose="02020603050405020304" pitchFamily="18" charset="0"/>
              <a:buChar char="–"/>
            </a:pPr>
            <a:endParaRPr lang="en-US" altLang="en-US" sz="1400" dirty="0" smtClean="0">
              <a:latin typeface="Times New Roman" panose="02020603050405020304" pitchFamily="18" charset="0"/>
            </a:endParaRPr>
          </a:p>
          <a:p>
            <a:pPr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The “scope” of activities covered</a:t>
            </a:r>
          </a:p>
          <a:p>
            <a:pPr lvl="1"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Toxic, persistent, </a:t>
            </a:r>
            <a:r>
              <a:rPr lang="en-US" altLang="en-US" sz="2200" dirty="0" err="1" smtClean="0">
                <a:latin typeface="Times New Roman" panose="02020603050405020304" pitchFamily="18" charset="0"/>
              </a:rPr>
              <a:t>bioaccumulative</a:t>
            </a:r>
            <a:r>
              <a:rPr lang="en-US" altLang="en-US" sz="2200" dirty="0">
                <a:latin typeface="Times New Roman" panose="02020603050405020304" pitchFamily="18" charset="0"/>
              </a:rPr>
              <a:t> </a:t>
            </a:r>
            <a:r>
              <a:rPr lang="en-US" altLang="en-US" sz="2200" dirty="0" smtClean="0">
                <a:latin typeface="Times New Roman" panose="02020603050405020304" pitchFamily="18" charset="0"/>
              </a:rPr>
              <a:t>substances (1987 London Declaration)</a:t>
            </a:r>
          </a:p>
          <a:p>
            <a:pPr lvl="1"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All policy sectors (1990 Bergen Declaration on Sustainable Development)</a:t>
            </a:r>
          </a:p>
          <a:p>
            <a:pPr lvl="1" eaLnBrk="1" hangingPunct="1">
              <a:spcBef>
                <a:spcPct val="0"/>
              </a:spcBef>
              <a:buFontTx/>
              <a:buNone/>
            </a:pPr>
            <a:r>
              <a:rPr lang="en-US" altLang="en-US" sz="1400" dirty="0" smtClean="0">
                <a:latin typeface="Times New Roman" panose="02020603050405020304" pitchFamily="18" charset="0"/>
              </a:rPr>
              <a:t>		</a:t>
            </a:r>
          </a:p>
          <a:p>
            <a:pPr lvl="1" eaLnBrk="1" hangingPunct="1">
              <a:spcBef>
                <a:spcPct val="0"/>
              </a:spcBef>
              <a:buFontTx/>
              <a:buNone/>
            </a:pPr>
            <a:r>
              <a:rPr lang="en-US" altLang="en-US" sz="2200" dirty="0">
                <a:latin typeface="Times New Roman" panose="02020603050405020304" pitchFamily="18" charset="0"/>
              </a:rPr>
              <a:t>	</a:t>
            </a:r>
            <a:r>
              <a:rPr lang="en-US" altLang="en-US" sz="2200" dirty="0" smtClean="0">
                <a:latin typeface="Times New Roman" panose="02020603050405020304" pitchFamily="18" charset="0"/>
              </a:rPr>
              <a:t>In order to achieve sustainable development, </a:t>
            </a:r>
            <a:r>
              <a:rPr lang="en-US" altLang="en-US" sz="2200" u="sng" dirty="0" smtClean="0">
                <a:latin typeface="Times New Roman" panose="02020603050405020304" pitchFamily="18" charset="0"/>
              </a:rPr>
              <a:t>policies</a:t>
            </a:r>
            <a:r>
              <a:rPr lang="en-US" altLang="en-US" sz="2200" dirty="0" smtClean="0">
                <a:latin typeface="Times New Roman" panose="02020603050405020304" pitchFamily="18" charset="0"/>
              </a:rPr>
              <a:t> must be  based on the precautionary principle. Environmental measures must anticipate, prevent, and attack the causes of environmental degradation. Where there are threats of serious or irreversible damage, lack of full scientific certainty shall not be used as a reason for postponing measures to prevent environmental degradation.</a:t>
            </a:r>
          </a:p>
          <a:p>
            <a:pPr lvl="1" eaLnBrk="1" hangingPunct="1">
              <a:spcBef>
                <a:spcPct val="0"/>
              </a:spcBef>
              <a:buFontTx/>
              <a:buNone/>
            </a:pPr>
            <a:endParaRPr lang="en-US" altLang="en-US" dirty="0" smtClean="0">
              <a:latin typeface="Times New Roman" panose="02020603050405020304" pitchFamily="18" charset="0"/>
            </a:endParaRPr>
          </a:p>
          <a:p>
            <a:pPr eaLnBrk="1" hangingPunct="1">
              <a:spcBef>
                <a:spcPct val="0"/>
              </a:spcBef>
              <a:buFontTx/>
              <a:buNone/>
            </a:pPr>
            <a:r>
              <a:rPr lang="en-US" altLang="en-US" sz="2400" dirty="0" smtClean="0">
                <a:latin typeface="Times New Roman" panose="02020603050405020304" pitchFamily="18" charset="0"/>
              </a:rPr>
              <a:t>	</a:t>
            </a:r>
          </a:p>
        </p:txBody>
      </p:sp>
      <p:pic>
        <p:nvPicPr>
          <p:cNvPr id="35844" name="Picture 2" descr="water-pollution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066800"/>
            <a:ext cx="3034114"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FF047FAA-03D4-4DB9-A2C6-12253A46F7E6}" type="slidenum">
              <a:rPr lang="en-US" altLang="en-US" sz="1200" smtClean="0">
                <a:solidFill>
                  <a:srgbClr val="898989"/>
                </a:solidFill>
                <a:latin typeface="Calibri" panose="020F0502020204030204" pitchFamily="34" charset="0"/>
              </a:rPr>
              <a:pPr>
                <a:spcBef>
                  <a:spcPct val="0"/>
                </a:spcBef>
                <a:buClrTx/>
                <a:buSzTx/>
                <a:buFontTx/>
                <a:buNone/>
              </a:pPr>
              <a:t>22</a:t>
            </a:fld>
            <a:endParaRPr lang="en-US" altLang="en-US" sz="1200" smtClean="0">
              <a:solidFill>
                <a:srgbClr val="898989"/>
              </a:solidFill>
              <a:latin typeface="Calibri" panose="020F0502020204030204" pitchFamily="34" charset="0"/>
            </a:endParaRPr>
          </a:p>
        </p:txBody>
      </p:sp>
      <p:sp>
        <p:nvSpPr>
          <p:cNvPr id="36867" name="Rectangle 2"/>
          <p:cNvSpPr>
            <a:spLocks noGrp="1" noChangeArrowheads="1"/>
          </p:cNvSpPr>
          <p:nvPr>
            <p:ph idx="4294967295"/>
          </p:nvPr>
        </p:nvSpPr>
        <p:spPr>
          <a:xfrm>
            <a:off x="304800" y="870064"/>
            <a:ext cx="8610600" cy="4495800"/>
          </a:xfrm>
        </p:spPr>
        <p:txBody>
          <a:bodyPr/>
          <a:lstStyle/>
          <a:p>
            <a:pPr eaLnBrk="1" hangingPunct="1">
              <a:buFont typeface="Times New Roman" panose="02020603050405020304" pitchFamily="18" charset="0"/>
              <a:buChar char="+"/>
            </a:pPr>
            <a:r>
              <a:rPr lang="en-US" altLang="en-US" sz="2200" dirty="0" smtClean="0">
                <a:latin typeface="Times New Roman" panose="02020603050405020304" pitchFamily="18" charset="0"/>
              </a:rPr>
              <a:t>The “cost-effective” limitation</a:t>
            </a:r>
          </a:p>
          <a:p>
            <a:pPr lvl="1" eaLnBrk="1" hangingPunct="1">
              <a:buFont typeface="Times New Roman" panose="02020603050405020304" pitchFamily="18" charset="0"/>
              <a:buChar char="–"/>
            </a:pPr>
            <a:r>
              <a:rPr lang="en-US" altLang="en-US" sz="2200" dirty="0" smtClean="0">
                <a:latin typeface="Times New Roman" panose="02020603050405020304" pitchFamily="18" charset="0"/>
              </a:rPr>
              <a:t>Rio Declaration calls for cost-effective measures</a:t>
            </a:r>
          </a:p>
          <a:p>
            <a:pPr lvl="1" eaLnBrk="1" hangingPunct="1">
              <a:buFont typeface="Times New Roman" panose="02020603050405020304" pitchFamily="18" charset="0"/>
              <a:buChar char="–"/>
            </a:pPr>
            <a:r>
              <a:rPr lang="en-US" altLang="en-US" sz="2200" dirty="0" smtClean="0">
                <a:latin typeface="Times New Roman" panose="02020603050405020304" pitchFamily="18" charset="0"/>
              </a:rPr>
              <a:t>Biodiversity Convention does </a:t>
            </a:r>
            <a:r>
              <a:rPr lang="en-US" altLang="en-US" sz="2200" u="sng" dirty="0" smtClean="0">
                <a:latin typeface="Times New Roman" panose="02020603050405020304" pitchFamily="18" charset="0"/>
              </a:rPr>
              <a:t>not</a:t>
            </a:r>
            <a:r>
              <a:rPr lang="en-US" altLang="en-US" sz="2200" dirty="0" smtClean="0">
                <a:latin typeface="Times New Roman" panose="02020603050405020304" pitchFamily="18" charset="0"/>
              </a:rPr>
              <a:t> include the cost-effective limitation</a:t>
            </a:r>
          </a:p>
          <a:p>
            <a:pPr eaLnBrk="1" hangingPunct="1"/>
            <a:endParaRPr lang="en-US" altLang="en-US" sz="1400" dirty="0" smtClean="0">
              <a:latin typeface="Times New Roman" panose="02020603050405020304" pitchFamily="18" charset="0"/>
            </a:endParaRPr>
          </a:p>
          <a:p>
            <a:pPr eaLnBrk="1" hangingPunct="1">
              <a:spcBef>
                <a:spcPct val="0"/>
              </a:spcBef>
              <a:buNone/>
            </a:pPr>
            <a:r>
              <a:rPr lang="en-US" altLang="en-US" sz="2200" dirty="0" smtClean="0">
                <a:latin typeface="Times New Roman" panose="02020603050405020304" pitchFamily="18" charset="0"/>
              </a:rPr>
              <a:t>		Noting also that where there is a threat of significant reduction of </a:t>
            </a:r>
          </a:p>
          <a:p>
            <a:pPr eaLnBrk="1" hangingPunct="1">
              <a:spcBef>
                <a:spcPct val="0"/>
              </a:spcBef>
              <a:buNone/>
            </a:pPr>
            <a:r>
              <a:rPr lang="en-US" altLang="en-US" sz="2200" dirty="0">
                <a:latin typeface="Times New Roman" panose="02020603050405020304" pitchFamily="18" charset="0"/>
              </a:rPr>
              <a:t>	</a:t>
            </a:r>
            <a:r>
              <a:rPr lang="en-US" altLang="en-US" sz="2200" dirty="0" smtClean="0">
                <a:latin typeface="Times New Roman" panose="02020603050405020304" pitchFamily="18" charset="0"/>
              </a:rPr>
              <a:t>	loss of biological diversity, lack of full scientific certainty should </a:t>
            </a:r>
          </a:p>
          <a:p>
            <a:pPr eaLnBrk="1" hangingPunct="1">
              <a:spcBef>
                <a:spcPct val="0"/>
              </a:spcBef>
              <a:buNone/>
            </a:pPr>
            <a:r>
              <a:rPr lang="en-US" altLang="en-US" sz="2200" dirty="0">
                <a:latin typeface="Times New Roman" panose="02020603050405020304" pitchFamily="18" charset="0"/>
              </a:rPr>
              <a:t>	</a:t>
            </a:r>
            <a:r>
              <a:rPr lang="en-US" altLang="en-US" sz="2200" dirty="0" smtClean="0">
                <a:latin typeface="Times New Roman" panose="02020603050405020304" pitchFamily="18" charset="0"/>
              </a:rPr>
              <a:t>	not be used as a reason for postponing </a:t>
            </a:r>
            <a:r>
              <a:rPr lang="en-US" altLang="en-US" sz="2200" u="sng" dirty="0" smtClean="0">
                <a:latin typeface="Times New Roman" panose="02020603050405020304" pitchFamily="18" charset="0"/>
              </a:rPr>
              <a:t>measures</a:t>
            </a:r>
            <a:r>
              <a:rPr lang="en-US" altLang="en-US" sz="2200" dirty="0" smtClean="0">
                <a:latin typeface="Times New Roman" panose="02020603050405020304" pitchFamily="18" charset="0"/>
              </a:rPr>
              <a:t> to avoid or </a:t>
            </a:r>
          </a:p>
          <a:p>
            <a:pPr eaLnBrk="1" hangingPunct="1">
              <a:spcBef>
                <a:spcPct val="0"/>
              </a:spcBef>
              <a:buNone/>
            </a:pPr>
            <a:r>
              <a:rPr lang="en-US" altLang="en-US" sz="2200" dirty="0">
                <a:latin typeface="Times New Roman" panose="02020603050405020304" pitchFamily="18" charset="0"/>
              </a:rPr>
              <a:t>	</a:t>
            </a:r>
            <a:r>
              <a:rPr lang="en-US" altLang="en-US" sz="2200" dirty="0" smtClean="0">
                <a:latin typeface="Times New Roman" panose="02020603050405020304" pitchFamily="18" charset="0"/>
              </a:rPr>
              <a:t>	minimize such a threat… </a:t>
            </a:r>
            <a:r>
              <a:rPr lang="en-US" altLang="en-US" sz="2200" dirty="0">
                <a:latin typeface="Times New Roman" panose="02020603050405020304" pitchFamily="18" charset="0"/>
              </a:rPr>
              <a:t>(Preamble)</a:t>
            </a:r>
          </a:p>
          <a:p>
            <a:pPr eaLnBrk="1" hangingPunct="1">
              <a:spcBef>
                <a:spcPct val="0"/>
              </a:spcBef>
              <a:buFont typeface="Times New Roman" panose="02020603050405020304" pitchFamily="18" charset="0"/>
              <a:buNone/>
            </a:pPr>
            <a:endParaRPr lang="en-US" altLang="en-US" sz="2200" dirty="0" smtClean="0">
              <a:latin typeface="Times New Roman" panose="02020603050405020304" pitchFamily="18" charset="0"/>
            </a:endParaRPr>
          </a:p>
          <a:p>
            <a:pPr eaLnBrk="1" hangingPunct="1">
              <a:spcBef>
                <a:spcPct val="0"/>
              </a:spcBef>
              <a:buFontTx/>
              <a:buNone/>
            </a:pPr>
            <a:r>
              <a:rPr lang="en-US" altLang="en-US" sz="2200" dirty="0" smtClean="0">
                <a:latin typeface="Times New Roman" panose="02020603050405020304" pitchFamily="18" charset="0"/>
              </a:rPr>
              <a:t>							</a:t>
            </a:r>
          </a:p>
        </p:txBody>
      </p:sp>
      <p:pic>
        <p:nvPicPr>
          <p:cNvPr id="36868" name="Picture 2" descr="cbd.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114800"/>
            <a:ext cx="5867400" cy="250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08829D82-AEA1-4A46-A863-D58908D0DA21}" type="slidenum">
              <a:rPr lang="en-US" altLang="en-US" sz="1200" smtClean="0">
                <a:solidFill>
                  <a:srgbClr val="898989"/>
                </a:solidFill>
                <a:latin typeface="Calibri" panose="020F0502020204030204" pitchFamily="34" charset="0"/>
              </a:rPr>
              <a:pPr>
                <a:spcBef>
                  <a:spcPct val="0"/>
                </a:spcBef>
                <a:buClrTx/>
                <a:buSzTx/>
                <a:buFontTx/>
                <a:buNone/>
              </a:pPr>
              <a:t>23</a:t>
            </a:fld>
            <a:endParaRPr lang="en-US" altLang="en-US" sz="1200" smtClean="0">
              <a:solidFill>
                <a:srgbClr val="898989"/>
              </a:solidFill>
              <a:latin typeface="Calibri" panose="020F0502020204030204" pitchFamily="34" charset="0"/>
            </a:endParaRPr>
          </a:p>
        </p:txBody>
      </p:sp>
      <p:sp>
        <p:nvSpPr>
          <p:cNvPr id="37891" name="Rectangle 2"/>
          <p:cNvSpPr>
            <a:spLocks noGrp="1" noChangeArrowheads="1"/>
          </p:cNvSpPr>
          <p:nvPr>
            <p:ph idx="4294967295"/>
          </p:nvPr>
        </p:nvSpPr>
        <p:spPr>
          <a:xfrm>
            <a:off x="128588" y="914400"/>
            <a:ext cx="8686800" cy="4724400"/>
          </a:xfrm>
        </p:spPr>
        <p:txBody>
          <a:bodyPr/>
          <a:lstStyle/>
          <a:p>
            <a:pPr eaLnBrk="1" hangingPunct="1">
              <a:spcBef>
                <a:spcPct val="0"/>
              </a:spcBef>
              <a:buFont typeface="Symbol" panose="05050102010706020507" pitchFamily="18" charset="2"/>
              <a:buChar char="·"/>
            </a:pPr>
            <a:r>
              <a:rPr lang="en-GB" altLang="en-US" sz="2200" dirty="0" smtClean="0">
                <a:latin typeface="Times New Roman" panose="02020603050405020304" pitchFamily="18" charset="0"/>
              </a:rPr>
              <a:t>Uncertainty in </a:t>
            </a:r>
            <a:r>
              <a:rPr lang="en-GB" altLang="en-US" sz="2200" u="sng" dirty="0" smtClean="0">
                <a:latin typeface="Times New Roman" panose="02020603050405020304" pitchFamily="18" charset="0"/>
              </a:rPr>
              <a:t>Terminology</a:t>
            </a:r>
            <a:endParaRPr lang="en-GB" altLang="en-US" sz="2200" dirty="0" smtClean="0">
              <a:latin typeface="Times New Roman" panose="02020603050405020304" pitchFamily="18" charset="0"/>
            </a:endParaRPr>
          </a:p>
          <a:p>
            <a:pPr eaLnBrk="1" hangingPunct="1">
              <a:spcBef>
                <a:spcPct val="0"/>
              </a:spcBef>
              <a:buFont typeface="Times New Roman" panose="02020603050405020304" pitchFamily="18" charset="0"/>
              <a:buChar char="+"/>
            </a:pPr>
            <a:endParaRPr lang="en-US" altLang="en-US" sz="2200" dirty="0" smtClean="0">
              <a:latin typeface="Times New Roman" panose="02020603050405020304" pitchFamily="18" charset="0"/>
            </a:endParaRPr>
          </a:p>
          <a:p>
            <a:pPr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Approach vs. principle?</a:t>
            </a:r>
          </a:p>
          <a:p>
            <a:pPr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Is there a difference?</a:t>
            </a:r>
          </a:p>
          <a:p>
            <a:pPr eaLnBrk="1" hangingPunct="1">
              <a:spcBef>
                <a:spcPct val="0"/>
              </a:spcBef>
              <a:buFont typeface="Times New Roman" panose="02020603050405020304" pitchFamily="18" charset="0"/>
              <a:buChar char="+"/>
            </a:pPr>
            <a:endParaRPr lang="en-US" altLang="en-US" sz="2200" dirty="0" smtClean="0">
              <a:latin typeface="Times New Roman" panose="02020603050405020304" pitchFamily="18" charset="0"/>
            </a:endParaRPr>
          </a:p>
          <a:p>
            <a:pPr lvl="1" eaLnBrk="1" hangingPunct="1">
              <a:spcBef>
                <a:spcPct val="0"/>
              </a:spcBef>
              <a:buFont typeface="Symbol" panose="05050102010706020507" pitchFamily="18" charset="2"/>
              <a:buChar char="-"/>
            </a:pPr>
            <a:r>
              <a:rPr lang="en-US" altLang="en-US" sz="2200" dirty="0" smtClean="0">
                <a:latin typeface="Times New Roman" panose="02020603050405020304" pitchFamily="18" charset="0"/>
              </a:rPr>
              <a:t>No - The terms are interchangeable (for </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example, Rio Declaration uses </a:t>
            </a:r>
            <a:r>
              <a:rPr lang="en-US" altLang="en-US" sz="2200" u="sng" dirty="0" smtClean="0">
                <a:latin typeface="Times New Roman" panose="02020603050405020304" pitchFamily="18" charset="0"/>
              </a:rPr>
              <a:t>both</a:t>
            </a:r>
            <a:r>
              <a:rPr lang="en-US" altLang="en-US" sz="2200" dirty="0" smtClean="0">
                <a:latin typeface="Times New Roman" panose="02020603050405020304" pitchFamily="18" charset="0"/>
              </a:rPr>
              <a:t> terms)</a:t>
            </a:r>
          </a:p>
          <a:p>
            <a:pPr lvl="1" eaLnBrk="1" hangingPunct="1">
              <a:spcBef>
                <a:spcPct val="0"/>
              </a:spcBef>
              <a:buFont typeface="Symbol" panose="05050102010706020507" pitchFamily="18" charset="2"/>
              <a:buChar char="-"/>
            </a:pPr>
            <a:r>
              <a:rPr lang="en-US" altLang="en-US" sz="2200" dirty="0" smtClean="0">
                <a:latin typeface="Times New Roman" panose="02020603050405020304" pitchFamily="18" charset="0"/>
              </a:rPr>
              <a:t>Yes - The term approach is preferable</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because it</a:t>
            </a:r>
          </a:p>
          <a:p>
            <a:pPr lvl="1" eaLnBrk="1" hangingPunct="1">
              <a:spcBef>
                <a:spcPct val="0"/>
              </a:spcBef>
              <a:buFont typeface="Symbol" panose="05050102010706020507" pitchFamily="18" charset="2"/>
              <a:buChar char="-"/>
            </a:pPr>
            <a:endParaRPr lang="en-US" altLang="en-US" sz="2200" dirty="0" smtClean="0">
              <a:latin typeface="Times New Roman" panose="02020603050405020304" pitchFamily="18" charset="0"/>
            </a:endParaRPr>
          </a:p>
          <a:p>
            <a:pPr lvl="2"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Better connotes the non-legally binding</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nature (US and Canada preference in</a:t>
            </a:r>
            <a:br>
              <a:rPr lang="en-US" altLang="en-US" sz="2200" dirty="0" smtClean="0">
                <a:latin typeface="Times New Roman" panose="02020603050405020304" pitchFamily="18" charset="0"/>
              </a:rPr>
            </a:br>
            <a:r>
              <a:rPr lang="en-US" altLang="en-US" sz="2200" i="1" dirty="0" smtClean="0">
                <a:latin typeface="Times New Roman" panose="02020603050405020304" pitchFamily="18" charset="0"/>
              </a:rPr>
              <a:t>Beef Hormones</a:t>
            </a:r>
            <a:r>
              <a:rPr lang="en-US" altLang="en-US" sz="2200" dirty="0" smtClean="0">
                <a:latin typeface="Times New Roman" panose="02020603050405020304" pitchFamily="18" charset="0"/>
              </a:rPr>
              <a:t> Case (1998) before the</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WTO Appellate Body)</a:t>
            </a:r>
          </a:p>
          <a:p>
            <a:pPr lvl="2" eaLnBrk="1" hangingPunct="1">
              <a:spcBef>
                <a:spcPct val="0"/>
              </a:spcBef>
              <a:buFont typeface="Times New Roman" panose="02020603050405020304" pitchFamily="18" charset="0"/>
              <a:buChar char="*"/>
            </a:pPr>
            <a:endParaRPr lang="en-US" altLang="en-US" dirty="0" smtClean="0">
              <a:latin typeface="Times New Roman" panose="02020603050405020304" pitchFamily="18" charset="0"/>
            </a:endParaRPr>
          </a:p>
        </p:txBody>
      </p:sp>
      <p:pic>
        <p:nvPicPr>
          <p:cNvPr id="37892" name="Picture 2" descr="hormones-mea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02493" y="1143000"/>
            <a:ext cx="3024618"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114323AC-732B-4DFC-834E-86398B313643}" type="slidenum">
              <a:rPr lang="en-US" altLang="en-US" sz="1200" smtClean="0">
                <a:solidFill>
                  <a:srgbClr val="898989"/>
                </a:solidFill>
                <a:latin typeface="Calibri" panose="020F0502020204030204" pitchFamily="34" charset="0"/>
              </a:rPr>
              <a:pPr>
                <a:spcBef>
                  <a:spcPct val="0"/>
                </a:spcBef>
                <a:buClrTx/>
                <a:buSzTx/>
                <a:buFontTx/>
                <a:buNone/>
              </a:pPr>
              <a:t>24</a:t>
            </a:fld>
            <a:endParaRPr lang="en-US" altLang="en-US" sz="1200" smtClean="0">
              <a:solidFill>
                <a:srgbClr val="898989"/>
              </a:solidFill>
              <a:latin typeface="Calibri" panose="020F0502020204030204" pitchFamily="34" charset="0"/>
            </a:endParaRPr>
          </a:p>
        </p:txBody>
      </p:sp>
      <p:sp>
        <p:nvSpPr>
          <p:cNvPr id="38915" name="Content Placeholder 2"/>
          <p:cNvSpPr>
            <a:spLocks noGrp="1"/>
          </p:cNvSpPr>
          <p:nvPr>
            <p:ph idx="4294967295"/>
          </p:nvPr>
        </p:nvSpPr>
        <p:spPr>
          <a:xfrm>
            <a:off x="-152400" y="914400"/>
            <a:ext cx="9144000" cy="5257800"/>
          </a:xfrm>
        </p:spPr>
        <p:txBody>
          <a:bodyPr/>
          <a:lstStyle/>
          <a:p>
            <a:pPr lvl="2"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Avoids extreme applications (FAO preference to avoid fishing moratoria and reversal in burden of proof to fishers to show “no harm”)</a:t>
            </a:r>
          </a:p>
          <a:p>
            <a:pPr lvl="2" eaLnBrk="1" hangingPunct="1">
              <a:spcBef>
                <a:spcPct val="0"/>
              </a:spcBef>
              <a:buFont typeface="Times New Roman" panose="02020603050405020304" pitchFamily="18" charset="0"/>
              <a:buChar char="*"/>
            </a:pPr>
            <a:endParaRPr lang="en-US" altLang="en-US" sz="2200" dirty="0" smtClean="0">
              <a:latin typeface="Times New Roman" panose="02020603050405020304" pitchFamily="18" charset="0"/>
            </a:endParaRPr>
          </a:p>
          <a:p>
            <a:pPr lvl="2"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FAO Technical Guidelines on </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Precautionary Approach state:</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“[A]</a:t>
            </a:r>
            <a:r>
              <a:rPr lang="en-US" altLang="en-US" sz="2200" dirty="0" err="1" smtClean="0">
                <a:latin typeface="Times New Roman" panose="02020603050405020304" pitchFamily="18" charset="0"/>
              </a:rPr>
              <a:t>lthough</a:t>
            </a:r>
            <a:r>
              <a:rPr lang="en-US" altLang="en-US" sz="2200" dirty="0" smtClean="0">
                <a:latin typeface="Times New Roman" panose="02020603050405020304" pitchFamily="18" charset="0"/>
              </a:rPr>
              <a:t> the precautionary</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approach to fisheries may require</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cessation of fishing activities that</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have potentially serious adverse</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impacts, it does not imply that no</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fishing can take place until all</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potential impacts have been</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addressed and found to be </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negligible” (para.7(b)).</a:t>
            </a:r>
          </a:p>
          <a:p>
            <a:pPr lvl="2" eaLnBrk="1" hangingPunct="1">
              <a:spcBef>
                <a:spcPct val="0"/>
              </a:spcBef>
              <a:buFont typeface="Times New Roman" panose="02020603050405020304" pitchFamily="18" charset="0"/>
              <a:buChar char="*"/>
            </a:pPr>
            <a:endParaRPr lang="en-US" altLang="en-US" dirty="0" smtClean="0">
              <a:latin typeface="Times New Roman" panose="02020603050405020304" pitchFamily="18" charset="0"/>
            </a:endParaRPr>
          </a:p>
          <a:p>
            <a:endParaRPr lang="en-US" altLang="en-US" sz="2400" dirty="0" smtClean="0">
              <a:latin typeface="Times New Roman" panose="02020603050405020304" pitchFamily="18" charset="0"/>
              <a:cs typeface="Times New Roman" panose="02020603050405020304" pitchFamily="18" charset="0"/>
            </a:endParaRPr>
          </a:p>
        </p:txBody>
      </p:sp>
      <p:pic>
        <p:nvPicPr>
          <p:cNvPr id="38916" name="Picture 4" descr="w3592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849438"/>
            <a:ext cx="3041650"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228600" y="960641"/>
            <a:ext cx="8763000" cy="597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730250" indent="-319088">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730250" indent="-319088">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342900" indent="-342900">
              <a:spcBef>
                <a:spcPct val="0"/>
              </a:spcBef>
              <a:buClr>
                <a:schemeClr val="accent3"/>
              </a:buClr>
              <a:buSzTx/>
              <a:buFont typeface="Symbol" panose="05050102010706020507" pitchFamily="18" charset="2"/>
              <a:buChar char="·"/>
            </a:pPr>
            <a:r>
              <a:rPr lang="en-US" altLang="en-US" sz="2200" dirty="0">
                <a:latin typeface="Times New Roman" panose="02020603050405020304" pitchFamily="18" charset="0"/>
                <a:cs typeface="Times New Roman" panose="02020603050405020304" pitchFamily="18" charset="0"/>
              </a:rPr>
              <a:t> Wide Spectrum of Precautionary </a:t>
            </a:r>
            <a:r>
              <a:rPr lang="en-US" altLang="en-US" sz="2200" u="sng" dirty="0">
                <a:latin typeface="Times New Roman" panose="02020603050405020304" pitchFamily="18" charset="0"/>
                <a:cs typeface="Times New Roman" panose="02020603050405020304" pitchFamily="18" charset="0"/>
              </a:rPr>
              <a:t>Management Measures</a:t>
            </a:r>
          </a:p>
          <a:p>
            <a:pPr>
              <a:spcBef>
                <a:spcPct val="0"/>
              </a:spcBef>
              <a:buClrTx/>
              <a:buSzTx/>
              <a:buFont typeface="Times New Roman" panose="02020603050405020304" pitchFamily="18" charset="0"/>
              <a:buChar char="+"/>
            </a:pPr>
            <a:endParaRPr lang="en-US" altLang="en-US" sz="1400" dirty="0">
              <a:latin typeface="Times New Roman" panose="02020603050405020304" pitchFamily="18" charset="0"/>
              <a:cs typeface="Times New Roman" panose="02020603050405020304" pitchFamily="18" charset="0"/>
            </a:endParaRPr>
          </a:p>
          <a:p>
            <a:pPr>
              <a:spcBef>
                <a:spcPct val="0"/>
              </a:spcBef>
              <a:buClr>
                <a:schemeClr val="accent3"/>
              </a:buClr>
              <a:buSzTx/>
              <a:buFont typeface="Times New Roman" panose="02020603050405020304" pitchFamily="18" charset="0"/>
              <a:buChar char="+"/>
            </a:pPr>
            <a:r>
              <a:rPr lang="en-US" altLang="en-US" sz="2200" dirty="0">
                <a:latin typeface="Times New Roman" panose="02020603050405020304" pitchFamily="18" charset="0"/>
                <a:cs typeface="Times New Roman" panose="02020603050405020304" pitchFamily="18" charset="0"/>
              </a:rPr>
              <a:t> Not just strong versions such as reversal in the “burden of proof”</a:t>
            </a:r>
          </a:p>
          <a:p>
            <a:pPr>
              <a:spcBef>
                <a:spcPct val="0"/>
              </a:spcBef>
              <a:buClrTx/>
              <a:buSzTx/>
              <a:buFont typeface="Times New Roman" panose="02020603050405020304" pitchFamily="18" charset="0"/>
              <a:buChar char="+"/>
            </a:pPr>
            <a:endParaRPr lang="en-US" altLang="en-US" sz="1400" dirty="0">
              <a:latin typeface="Times New Roman" panose="02020603050405020304" pitchFamily="18" charset="0"/>
              <a:cs typeface="Times New Roman" panose="02020603050405020304" pitchFamily="18" charset="0"/>
            </a:endParaRPr>
          </a:p>
          <a:p>
            <a:pPr>
              <a:spcBef>
                <a:spcPct val="0"/>
              </a:spcBef>
              <a:buClr>
                <a:schemeClr val="accent3"/>
              </a:buClr>
              <a:buSzTx/>
              <a:buFont typeface="Times New Roman" panose="02020603050405020304" pitchFamily="18" charset="0"/>
              <a:buChar char="+"/>
            </a:pPr>
            <a:r>
              <a:rPr lang="en-US" altLang="en-US" sz="2200" dirty="0">
                <a:latin typeface="Times New Roman" panose="02020603050405020304" pitchFamily="18" charset="0"/>
                <a:cs typeface="Times New Roman" panose="02020603050405020304" pitchFamily="18" charset="0"/>
              </a:rPr>
              <a:t> Weaker versions also, e.g</a:t>
            </a:r>
            <a:r>
              <a:rPr lang="en-US" altLang="en-US" sz="2200" dirty="0" smtClean="0">
                <a:latin typeface="Times New Roman" panose="02020603050405020304" pitchFamily="18" charset="0"/>
                <a:cs typeface="Times New Roman" panose="02020603050405020304" pitchFamily="18" charset="0"/>
              </a:rPr>
              <a:t>.,</a:t>
            </a:r>
            <a:endParaRPr lang="en-US" altLang="en-US" sz="2200" dirty="0">
              <a:latin typeface="Times New Roman" panose="02020603050405020304" pitchFamily="18" charset="0"/>
              <a:cs typeface="Times New Roman" panose="02020603050405020304" pitchFamily="18" charset="0"/>
            </a:endParaRPr>
          </a:p>
          <a:p>
            <a:pPr lvl="3">
              <a:spcBef>
                <a:spcPct val="0"/>
              </a:spcBef>
              <a:buClr>
                <a:schemeClr val="accent1"/>
              </a:buClr>
              <a:buSzTx/>
              <a:buFont typeface="Symbol" panose="05050102010706020507" pitchFamily="18" charset="2"/>
              <a:buChar char="-"/>
            </a:pPr>
            <a:r>
              <a:rPr lang="en-US" altLang="en-US" sz="2200" dirty="0">
                <a:latin typeface="Times New Roman" panose="02020603050405020304" pitchFamily="18" charset="0"/>
                <a:cs typeface="Times New Roman" panose="02020603050405020304" pitchFamily="18" charset="0"/>
              </a:rPr>
              <a:t>Mandating regulators to apply the precautionary approach</a:t>
            </a:r>
          </a:p>
          <a:p>
            <a:pPr lvl="2">
              <a:spcBef>
                <a:spcPct val="0"/>
              </a:spcBef>
              <a:buClr>
                <a:schemeClr val="accent1"/>
              </a:buClr>
              <a:buSzTx/>
              <a:buFont typeface="Symbol" panose="05050102010706020507" pitchFamily="18" charset="2"/>
              <a:buChar char="-"/>
            </a:pPr>
            <a:r>
              <a:rPr lang="en-US" altLang="en-US" sz="2200" dirty="0">
                <a:latin typeface="Times New Roman" panose="02020603050405020304" pitchFamily="18" charset="0"/>
                <a:cs typeface="Times New Roman" panose="02020603050405020304" pitchFamily="18" charset="0"/>
              </a:rPr>
              <a:t>Requiring polluters to develop pollution prevention plans as a precondition to licensing</a:t>
            </a:r>
          </a:p>
          <a:p>
            <a:pPr lvl="2">
              <a:spcBef>
                <a:spcPct val="0"/>
              </a:spcBef>
              <a:buClr>
                <a:schemeClr val="accent1"/>
              </a:buClr>
              <a:buSzTx/>
              <a:buFont typeface="Symbol" panose="05050102010706020507" pitchFamily="18" charset="2"/>
              <a:buChar char="-"/>
            </a:pPr>
            <a:r>
              <a:rPr lang="en-US" altLang="en-US" sz="2200" dirty="0">
                <a:latin typeface="Times New Roman" panose="02020603050405020304" pitchFamily="18" charset="0"/>
                <a:cs typeface="Times New Roman" panose="02020603050405020304" pitchFamily="18" charset="0"/>
              </a:rPr>
              <a:t>Imposing a best available technology standard</a:t>
            </a:r>
          </a:p>
          <a:p>
            <a:pPr lvl="2">
              <a:spcBef>
                <a:spcPct val="0"/>
              </a:spcBef>
              <a:buClr>
                <a:schemeClr val="accent1"/>
              </a:buClr>
              <a:buSzTx/>
              <a:buFont typeface="Symbol" panose="05050102010706020507" pitchFamily="18" charset="2"/>
              <a:buChar char="-"/>
            </a:pPr>
            <a:r>
              <a:rPr lang="en-US" altLang="en-US" sz="2200" dirty="0">
                <a:latin typeface="Times New Roman" panose="02020603050405020304" pitchFamily="18" charset="0"/>
                <a:cs typeface="Times New Roman" panose="02020603050405020304" pitchFamily="18" charset="0"/>
              </a:rPr>
              <a:t>Following an adaptive management approach (learn by doing) </a:t>
            </a:r>
          </a:p>
          <a:p>
            <a:pPr lvl="2">
              <a:spcBef>
                <a:spcPct val="0"/>
              </a:spcBef>
              <a:buClr>
                <a:schemeClr val="accent1"/>
              </a:buClr>
              <a:buSzTx/>
              <a:buFont typeface="Symbol" panose="05050102010706020507" pitchFamily="18" charset="2"/>
              <a:buChar char="-"/>
            </a:pPr>
            <a:r>
              <a:rPr lang="en-US" altLang="en-US" sz="2200" dirty="0">
                <a:latin typeface="Times New Roman" panose="02020603050405020304" pitchFamily="18" charset="0"/>
                <a:cs typeface="Times New Roman" panose="02020603050405020304" pitchFamily="18" charset="0"/>
              </a:rPr>
              <a:t>Setting cautious standards to limit impacts (for example, margins of safety to protect children’s health)</a:t>
            </a:r>
          </a:p>
          <a:p>
            <a:pPr lvl="2">
              <a:spcBef>
                <a:spcPct val="0"/>
              </a:spcBef>
              <a:buClr>
                <a:schemeClr val="accent1"/>
              </a:buClr>
              <a:buSzTx/>
              <a:buFont typeface="Symbol" panose="05050102010706020507" pitchFamily="18" charset="2"/>
              <a:buChar char="-"/>
            </a:pPr>
            <a:r>
              <a:rPr lang="en-US" altLang="en-US" sz="2200" dirty="0">
                <a:latin typeface="Times New Roman" panose="02020603050405020304" pitchFamily="18" charset="0"/>
                <a:cs typeface="Times New Roman" panose="02020603050405020304" pitchFamily="18" charset="0"/>
              </a:rPr>
              <a:t>Placing the burden </a:t>
            </a:r>
            <a:r>
              <a:rPr lang="en-US" altLang="en-US" sz="2200" dirty="0" smtClean="0">
                <a:latin typeface="Times New Roman" panose="02020603050405020304" pitchFamily="18" charset="0"/>
                <a:cs typeface="Times New Roman" panose="02020603050405020304" pitchFamily="18" charset="0"/>
              </a:rPr>
              <a:t>on</a:t>
            </a:r>
            <a:br>
              <a:rPr lang="en-US" altLang="en-US" sz="2200" dirty="0" smtClean="0">
                <a:latin typeface="Times New Roman" panose="02020603050405020304" pitchFamily="18" charset="0"/>
                <a:cs typeface="Times New Roman" panose="02020603050405020304" pitchFamily="18" charset="0"/>
              </a:rPr>
            </a:br>
            <a:r>
              <a:rPr lang="en-US" altLang="en-US" sz="2200" dirty="0" smtClean="0">
                <a:latin typeface="Times New Roman" panose="02020603050405020304" pitchFamily="18" charset="0"/>
                <a:cs typeface="Times New Roman" panose="02020603050405020304" pitchFamily="18" charset="0"/>
              </a:rPr>
              <a:t>regulators </a:t>
            </a:r>
            <a:r>
              <a:rPr lang="en-US" altLang="en-US" sz="2200" dirty="0">
                <a:latin typeface="Times New Roman" panose="02020603050405020304" pitchFamily="18" charset="0"/>
                <a:cs typeface="Times New Roman" panose="02020603050405020304" pitchFamily="18" charset="0"/>
              </a:rPr>
              <a:t>to </a:t>
            </a:r>
            <a:r>
              <a:rPr lang="en-US" altLang="en-US" sz="2200" dirty="0" smtClean="0">
                <a:latin typeface="Times New Roman" panose="02020603050405020304" pitchFamily="18" charset="0"/>
                <a:cs typeface="Times New Roman" panose="02020603050405020304" pitchFamily="18" charset="0"/>
              </a:rPr>
              <a:t>justify</a:t>
            </a:r>
            <a:br>
              <a:rPr lang="en-US" altLang="en-US" sz="2200" dirty="0" smtClean="0">
                <a:latin typeface="Times New Roman" panose="02020603050405020304" pitchFamily="18" charset="0"/>
                <a:cs typeface="Times New Roman" panose="02020603050405020304" pitchFamily="18" charset="0"/>
              </a:rPr>
            </a:br>
            <a:r>
              <a:rPr lang="en-US" altLang="en-US" sz="2200" dirty="0" smtClean="0">
                <a:latin typeface="Times New Roman" panose="02020603050405020304" pitchFamily="18" charset="0"/>
                <a:cs typeface="Times New Roman" panose="02020603050405020304" pitchFamily="18" charset="0"/>
              </a:rPr>
              <a:t>taking precautionary</a:t>
            </a:r>
            <a:br>
              <a:rPr lang="en-US" altLang="en-US" sz="2200" dirty="0" smtClean="0">
                <a:latin typeface="Times New Roman" panose="02020603050405020304" pitchFamily="18" charset="0"/>
                <a:cs typeface="Times New Roman" panose="02020603050405020304" pitchFamily="18" charset="0"/>
              </a:rPr>
            </a:br>
            <a:r>
              <a:rPr lang="en-US" altLang="en-US" sz="2200" dirty="0" smtClean="0">
                <a:latin typeface="Times New Roman" panose="02020603050405020304" pitchFamily="18" charset="0"/>
                <a:cs typeface="Times New Roman" panose="02020603050405020304" pitchFamily="18" charset="0"/>
              </a:rPr>
              <a:t>measures through</a:t>
            </a:r>
            <a:br>
              <a:rPr lang="en-US" altLang="en-US" sz="2200" dirty="0" smtClean="0">
                <a:latin typeface="Times New Roman" panose="02020603050405020304" pitchFamily="18" charset="0"/>
                <a:cs typeface="Times New Roman" panose="02020603050405020304" pitchFamily="18" charset="0"/>
              </a:rPr>
            </a:br>
            <a:r>
              <a:rPr lang="en-US" altLang="en-US" sz="2200" dirty="0" smtClean="0">
                <a:latin typeface="Times New Roman" panose="02020603050405020304" pitchFamily="18" charset="0"/>
                <a:cs typeface="Times New Roman" panose="02020603050405020304" pitchFamily="18" charset="0"/>
              </a:rPr>
              <a:t>scientific </a:t>
            </a:r>
            <a:r>
              <a:rPr lang="en-US" altLang="en-US" sz="2200" dirty="0">
                <a:latin typeface="Times New Roman" panose="02020603050405020304" pitchFamily="18" charset="0"/>
                <a:cs typeface="Times New Roman" panose="02020603050405020304" pitchFamily="18" charset="0"/>
              </a:rPr>
              <a:t>risk assessment</a:t>
            </a:r>
          </a:p>
          <a:p>
            <a:pPr lvl="1">
              <a:spcBef>
                <a:spcPct val="0"/>
              </a:spcBef>
              <a:buClrTx/>
              <a:buSzTx/>
              <a:buFont typeface="Symbol" panose="05050102010706020507" pitchFamily="18" charset="2"/>
              <a:buChar char="-"/>
            </a:pPr>
            <a:endParaRPr lang="en-US" altLang="en-US" dirty="0">
              <a:latin typeface="Times New Roman" panose="02020603050405020304" pitchFamily="18" charset="0"/>
              <a:cs typeface="Times New Roman" panose="02020603050405020304" pitchFamily="18" charset="0"/>
            </a:endParaRPr>
          </a:p>
        </p:txBody>
      </p:sp>
      <p:sp>
        <p:nvSpPr>
          <p:cNvPr id="399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6905E62D-62C7-4EB7-B8FC-9EE1101D0312}" type="slidenum">
              <a:rPr lang="en-US" altLang="en-US" sz="1200" smtClean="0">
                <a:solidFill>
                  <a:srgbClr val="898989"/>
                </a:solidFill>
                <a:latin typeface="Calibri" panose="020F0502020204030204" pitchFamily="34" charset="0"/>
              </a:rPr>
              <a:pPr>
                <a:spcBef>
                  <a:spcPct val="0"/>
                </a:spcBef>
                <a:buClrTx/>
                <a:buSzTx/>
                <a:buFontTx/>
                <a:buNone/>
              </a:pPr>
              <a:t>25</a:t>
            </a:fld>
            <a:endParaRPr lang="en-US" altLang="en-US" sz="1200" smtClean="0">
              <a:solidFill>
                <a:srgbClr val="898989"/>
              </a:solidFill>
              <a:latin typeface="Calibri" panose="020F0502020204030204" pitchFamily="34" charset="0"/>
            </a:endParaRPr>
          </a:p>
        </p:txBody>
      </p:sp>
      <p:pic>
        <p:nvPicPr>
          <p:cNvPr id="39940" name="Picture 6" descr="Image result for world trade negotiation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4748831"/>
            <a:ext cx="47244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34925" y="990600"/>
            <a:ext cx="8839200"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228600" indent="-22860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6858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
                <a:schemeClr val="accent3"/>
              </a:buClr>
              <a:buSzTx/>
              <a:buFont typeface="Times New Roman" panose="02020603050405020304" pitchFamily="18" charset="0"/>
              <a:buChar char="+"/>
            </a:pPr>
            <a:r>
              <a:rPr lang="en-US" altLang="en-US" sz="2200" dirty="0">
                <a:latin typeface="Times New Roman" panose="02020603050405020304" pitchFamily="18" charset="0"/>
              </a:rPr>
              <a:t>  A menu of fisheries management </a:t>
            </a:r>
            <a:r>
              <a:rPr lang="en-US" altLang="en-US" sz="2200" dirty="0" smtClean="0">
                <a:latin typeface="Times New Roman" panose="02020603050405020304" pitchFamily="18" charset="0"/>
              </a:rPr>
              <a:t>measures</a:t>
            </a:r>
          </a:p>
          <a:p>
            <a:pPr eaLnBrk="1" hangingPunct="1">
              <a:spcBef>
                <a:spcPct val="0"/>
              </a:spcBef>
              <a:buClr>
                <a:schemeClr val="accent3"/>
              </a:buClr>
              <a:buSzTx/>
              <a:buFont typeface="Times New Roman" panose="02020603050405020304" pitchFamily="18" charset="0"/>
              <a:buChar char="+"/>
            </a:pPr>
            <a:endParaRPr lang="en-US" altLang="en-US" sz="2200" dirty="0">
              <a:latin typeface="Times New Roman" panose="02020603050405020304" pitchFamily="18" charset="0"/>
            </a:endParaRPr>
          </a:p>
          <a:p>
            <a:pPr lvl="2" eaLnBrk="1" hangingPunct="1">
              <a:spcBef>
                <a:spcPct val="0"/>
              </a:spcBef>
              <a:buClr>
                <a:schemeClr val="accent1"/>
              </a:buClr>
              <a:buSzTx/>
              <a:buFont typeface="Times New Roman" panose="02020603050405020304" pitchFamily="18" charset="0"/>
              <a:buChar char="–"/>
            </a:pPr>
            <a:r>
              <a:rPr lang="en-US" altLang="en-US" sz="2200" dirty="0">
                <a:latin typeface="Times New Roman" panose="02020603050405020304" pitchFamily="18" charset="0"/>
              </a:rPr>
              <a:t>Setting cautious quotas (For example, catch limits so as not to reduce average biomass of target/non-target species by more than 20%)</a:t>
            </a:r>
          </a:p>
          <a:p>
            <a:pPr lvl="2" eaLnBrk="1" hangingPunct="1">
              <a:spcBef>
                <a:spcPct val="0"/>
              </a:spcBef>
              <a:buClr>
                <a:schemeClr val="accent1"/>
              </a:buClr>
              <a:buSzTx/>
              <a:buFont typeface="Times New Roman" panose="02020603050405020304" pitchFamily="18" charset="0"/>
              <a:buChar char="–"/>
            </a:pPr>
            <a:r>
              <a:rPr lang="en-US" altLang="en-US" sz="2200" dirty="0">
                <a:latin typeface="Times New Roman" panose="02020603050405020304" pitchFamily="18" charset="0"/>
              </a:rPr>
              <a:t>Terminating open access fisheries and developing management plans within certain time frames</a:t>
            </a:r>
          </a:p>
          <a:p>
            <a:pPr lvl="2" eaLnBrk="1" hangingPunct="1">
              <a:spcBef>
                <a:spcPct val="0"/>
              </a:spcBef>
              <a:buClr>
                <a:schemeClr val="accent1"/>
              </a:buClr>
              <a:buSzTx/>
              <a:buFont typeface="Times New Roman" panose="02020603050405020304" pitchFamily="18" charset="0"/>
              <a:buChar char="–"/>
            </a:pPr>
            <a:r>
              <a:rPr lang="en-US" altLang="en-US" sz="2200" dirty="0">
                <a:latin typeface="Times New Roman" panose="02020603050405020304" pitchFamily="18" charset="0"/>
              </a:rPr>
              <a:t>Promoting selective fishing gears/methods</a:t>
            </a:r>
          </a:p>
          <a:p>
            <a:pPr lvl="2" eaLnBrk="1" hangingPunct="1">
              <a:spcBef>
                <a:spcPct val="0"/>
              </a:spcBef>
              <a:buClr>
                <a:schemeClr val="accent1"/>
              </a:buClr>
              <a:buSzTx/>
              <a:buFont typeface="Times New Roman" panose="02020603050405020304" pitchFamily="18" charset="0"/>
              <a:buChar char="–"/>
            </a:pPr>
            <a:r>
              <a:rPr lang="en-US" altLang="en-US" sz="2200" dirty="0">
                <a:latin typeface="Times New Roman" panose="02020603050405020304" pitchFamily="18" charset="0"/>
              </a:rPr>
              <a:t>Requiring EIAs before opening</a:t>
            </a:r>
            <a:br>
              <a:rPr lang="en-US" altLang="en-US" sz="2200" dirty="0">
                <a:latin typeface="Times New Roman" panose="02020603050405020304" pitchFamily="18" charset="0"/>
              </a:rPr>
            </a:br>
            <a:r>
              <a:rPr lang="en-US" altLang="en-US" sz="2200" dirty="0">
                <a:latin typeface="Times New Roman" panose="02020603050405020304" pitchFamily="18" charset="0"/>
              </a:rPr>
              <a:t>new fisheries</a:t>
            </a:r>
          </a:p>
          <a:p>
            <a:pPr lvl="2" eaLnBrk="1" hangingPunct="1">
              <a:spcBef>
                <a:spcPct val="0"/>
              </a:spcBef>
              <a:buClr>
                <a:schemeClr val="accent1"/>
              </a:buClr>
              <a:buSzTx/>
              <a:buFont typeface="Times New Roman" panose="02020603050405020304" pitchFamily="18" charset="0"/>
              <a:buChar char="–"/>
            </a:pPr>
            <a:r>
              <a:rPr lang="en-US" altLang="en-US" sz="2200" dirty="0">
                <a:latin typeface="Times New Roman" panose="02020603050405020304" pitchFamily="18" charset="0"/>
              </a:rPr>
              <a:t>Allowing fish to spawn at least</a:t>
            </a:r>
            <a:br>
              <a:rPr lang="en-US" altLang="en-US" sz="2200" dirty="0">
                <a:latin typeface="Times New Roman" panose="02020603050405020304" pitchFamily="18" charset="0"/>
              </a:rPr>
            </a:br>
            <a:r>
              <a:rPr lang="en-US" altLang="en-US" sz="2200" dirty="0">
                <a:latin typeface="Times New Roman" panose="02020603050405020304" pitchFamily="18" charset="0"/>
              </a:rPr>
              <a:t>once</a:t>
            </a:r>
          </a:p>
          <a:p>
            <a:pPr lvl="2" eaLnBrk="1" hangingPunct="1">
              <a:spcBef>
                <a:spcPct val="0"/>
              </a:spcBef>
              <a:buClr>
                <a:schemeClr val="accent1"/>
              </a:buClr>
              <a:buSzTx/>
              <a:buFont typeface="Times New Roman" panose="02020603050405020304" pitchFamily="18" charset="0"/>
              <a:buChar char="–"/>
            </a:pPr>
            <a:r>
              <a:rPr lang="en-US" altLang="en-US" sz="2200" dirty="0">
                <a:latin typeface="Times New Roman" panose="02020603050405020304" pitchFamily="18" charset="0"/>
              </a:rPr>
              <a:t>Establishing limited take marine</a:t>
            </a:r>
            <a:br>
              <a:rPr lang="en-US" altLang="en-US" sz="2200" dirty="0">
                <a:latin typeface="Times New Roman" panose="02020603050405020304" pitchFamily="18" charset="0"/>
              </a:rPr>
            </a:br>
            <a:r>
              <a:rPr lang="en-US" altLang="en-US" sz="2200" dirty="0">
                <a:latin typeface="Times New Roman" panose="02020603050405020304" pitchFamily="18" charset="0"/>
              </a:rPr>
              <a:t>protected areas</a:t>
            </a:r>
          </a:p>
          <a:p>
            <a:pPr lvl="1" eaLnBrk="1" hangingPunct="1">
              <a:spcBef>
                <a:spcPct val="0"/>
              </a:spcBef>
              <a:buClrTx/>
              <a:buSzTx/>
              <a:buFont typeface="Times New Roman" panose="02020603050405020304" pitchFamily="18" charset="0"/>
              <a:buChar char="–"/>
            </a:pPr>
            <a:endParaRPr lang="en-US" altLang="en-US" dirty="0">
              <a:latin typeface="Times New Roman" panose="02020603050405020304" pitchFamily="18" charset="0"/>
            </a:endParaRPr>
          </a:p>
        </p:txBody>
      </p:sp>
      <p:pic>
        <p:nvPicPr>
          <p:cNvPr id="40963" name="Picture 2" descr="South-Shore-fishing-boat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622675"/>
            <a:ext cx="4114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49FE67DE-32D8-4D64-9BC6-63EA2398B3D7}" type="slidenum">
              <a:rPr lang="en-US" altLang="en-US" sz="1200" smtClean="0">
                <a:solidFill>
                  <a:srgbClr val="898989"/>
                </a:solidFill>
                <a:latin typeface="Calibri" panose="020F0502020204030204" pitchFamily="34" charset="0"/>
              </a:rPr>
              <a:pPr>
                <a:spcBef>
                  <a:spcPct val="0"/>
                </a:spcBef>
                <a:buClrTx/>
                <a:buSzTx/>
                <a:buFontTx/>
                <a:buNone/>
              </a:pPr>
              <a:t>26</a:t>
            </a:fld>
            <a:endParaRPr lang="en-US" altLang="en-US" sz="1200" smtClean="0">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0A15D1C1-17A4-4DAE-B726-0CAC903B9F03}" type="slidenum">
              <a:rPr lang="en-US" altLang="en-US" sz="1200" smtClean="0">
                <a:solidFill>
                  <a:srgbClr val="898989"/>
                </a:solidFill>
                <a:latin typeface="Calibri" panose="020F0502020204030204" pitchFamily="34" charset="0"/>
              </a:rPr>
              <a:pPr>
                <a:spcBef>
                  <a:spcPct val="0"/>
                </a:spcBef>
                <a:buClrTx/>
                <a:buSzTx/>
                <a:buFontTx/>
                <a:buNone/>
              </a:pPr>
              <a:t>27</a:t>
            </a:fld>
            <a:endParaRPr lang="en-US" altLang="en-US" sz="1200" smtClean="0">
              <a:solidFill>
                <a:srgbClr val="898989"/>
              </a:solidFill>
              <a:latin typeface="Calibri" panose="020F0502020204030204" pitchFamily="34" charset="0"/>
            </a:endParaRPr>
          </a:p>
        </p:txBody>
      </p:sp>
      <p:sp>
        <p:nvSpPr>
          <p:cNvPr id="41987" name="Rectangle 2"/>
          <p:cNvSpPr>
            <a:spLocks noGrp="1" noChangeArrowheads="1"/>
          </p:cNvSpPr>
          <p:nvPr>
            <p:ph idx="4294967295"/>
          </p:nvPr>
        </p:nvSpPr>
        <p:spPr>
          <a:xfrm>
            <a:off x="49335" y="898525"/>
            <a:ext cx="8509000" cy="6248400"/>
          </a:xfrm>
        </p:spPr>
        <p:txBody>
          <a:bodyPr/>
          <a:lstStyle/>
          <a:p>
            <a:pPr eaLnBrk="1" hangingPunct="1">
              <a:spcBef>
                <a:spcPct val="0"/>
              </a:spcBef>
              <a:buClr>
                <a:schemeClr val="accent3"/>
              </a:buClr>
              <a:buFont typeface="Times New Roman" panose="02020603050405020304" pitchFamily="18" charset="0"/>
              <a:buChar char="+"/>
            </a:pPr>
            <a:r>
              <a:rPr lang="en-US" altLang="en-US" sz="2200" dirty="0" smtClean="0">
                <a:latin typeface="Times New Roman" panose="02020603050405020304" pitchFamily="18" charset="0"/>
              </a:rPr>
              <a:t>1995 UN Fish Stocks Agreement</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(Annex II) urges application of</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precautionary reference points </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to manage straddling and highly</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migratory stocks</a:t>
            </a:r>
          </a:p>
          <a:p>
            <a:pPr lvl="1" eaLnBrk="1" hangingPunct="1">
              <a:spcBef>
                <a:spcPct val="0"/>
              </a:spcBef>
              <a:buClr>
                <a:schemeClr val="tx1"/>
              </a:buClr>
              <a:buFont typeface="Times New Roman" panose="02020603050405020304" pitchFamily="18" charset="0"/>
              <a:buChar char="–"/>
            </a:pPr>
            <a:endParaRPr lang="en-US" altLang="en-US" sz="2200" dirty="0" smtClean="0">
              <a:latin typeface="Times New Roman" panose="02020603050405020304" pitchFamily="18" charset="0"/>
            </a:endParaRPr>
          </a:p>
          <a:p>
            <a:pPr lvl="1"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Limit reference points</a:t>
            </a:r>
          </a:p>
          <a:p>
            <a:pPr lvl="1" eaLnBrk="1" hangingPunct="1">
              <a:spcBef>
                <a:spcPct val="0"/>
              </a:spcBef>
              <a:buClr>
                <a:schemeClr val="tx1"/>
              </a:buClr>
              <a:buFont typeface="Times New Roman" panose="02020603050405020304" pitchFamily="18" charset="0"/>
              <a:buNone/>
            </a:pPr>
            <a:endParaRPr lang="en-US" altLang="en-US" sz="2200" dirty="0" smtClean="0">
              <a:latin typeface="Times New Roman" panose="02020603050405020304" pitchFamily="18" charset="0"/>
            </a:endParaRPr>
          </a:p>
          <a:p>
            <a:pPr lvl="2"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Conservation thresholds that should not be exceeded to ensure harvesting is within safe biological limits</a:t>
            </a:r>
          </a:p>
          <a:p>
            <a:pPr lvl="2"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Maximum sustainable yield should be regarded as a minimum standard for limit reference points</a:t>
            </a:r>
          </a:p>
          <a:p>
            <a:pPr lvl="2"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Example would be setting a precautionary level for spawning stock biomass below which it should not fall </a:t>
            </a:r>
          </a:p>
        </p:txBody>
      </p:sp>
      <p:sp>
        <p:nvSpPr>
          <p:cNvPr id="41988" name="Rectangle 3"/>
          <p:cNvSpPr>
            <a:spLocks noChangeArrowheads="1"/>
          </p:cNvSpPr>
          <p:nvPr/>
        </p:nvSpPr>
        <p:spPr bwMode="auto">
          <a:xfrm>
            <a:off x="304800" y="1963738"/>
            <a:ext cx="8432800"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2" tIns="914112" rIns="914112" bIns="914112" anchor="ctr">
            <a:spAutoFit/>
          </a:bodyPr>
          <a:lstStyle>
            <a:lvl1pPr>
              <a:spcBef>
                <a:spcPct val="20000"/>
              </a:spcBef>
              <a:buClr>
                <a:srgbClr val="0BD0D9"/>
              </a:buClr>
              <a:buSzPct val="95000"/>
              <a:buFont typeface="Wingdings 2" panose="05020102010507070707" pitchFamily="18" charset="2"/>
              <a:buChar char=""/>
              <a:tabLst>
                <a:tab pos="457200" algn="l"/>
                <a:tab pos="914400" algn="l"/>
              </a:tabLst>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tabLst>
                <a:tab pos="457200" algn="l"/>
                <a:tab pos="914400" algn="l"/>
              </a:tabLst>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tabLst>
                <a:tab pos="457200" algn="l"/>
                <a:tab pos="914400" algn="l"/>
              </a:tabLst>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tabLst>
                <a:tab pos="457200" algn="l"/>
                <a:tab pos="914400" algn="l"/>
              </a:tabLst>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tabLst>
                <a:tab pos="457200" algn="l"/>
                <a:tab pos="914400" algn="l"/>
              </a:tabLst>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tabLst>
                <a:tab pos="457200" algn="l"/>
                <a:tab pos="914400" algn="l"/>
              </a:tabLst>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tabLst>
                <a:tab pos="457200" algn="l"/>
                <a:tab pos="914400" algn="l"/>
              </a:tabLst>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tabLst>
                <a:tab pos="457200" algn="l"/>
                <a:tab pos="914400" algn="l"/>
              </a:tabLst>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tabLst>
                <a:tab pos="457200" algn="l"/>
                <a:tab pos="914400" algn="l"/>
              </a:tabLst>
              <a:defRPr sz="2000">
                <a:solidFill>
                  <a:schemeClr val="tx1"/>
                </a:solidFill>
                <a:latin typeface="Constantia" panose="02030602050306030303" pitchFamily="18" charset="0"/>
              </a:defRPr>
            </a:lvl9pPr>
          </a:lstStyle>
          <a:p>
            <a:pPr algn="ctr" eaLnBrk="1" hangingPunct="1">
              <a:lnSpc>
                <a:spcPct val="0"/>
              </a:lnSpc>
              <a:spcBef>
                <a:spcPct val="0"/>
              </a:spcBef>
              <a:buClrTx/>
              <a:buSzTx/>
              <a:buFontTx/>
              <a:buNone/>
            </a:pPr>
            <a:r>
              <a:rPr lang="en-US" altLang="en-US" sz="1800">
                <a:latin typeface="Arial" panose="020B0604020202020204" pitchFamily="34" charset="0"/>
              </a:rPr>
              <a:t/>
            </a:r>
            <a:br>
              <a:rPr lang="en-US" altLang="en-US" sz="1800">
                <a:latin typeface="Arial" panose="020B0604020202020204" pitchFamily="34" charset="0"/>
              </a:rPr>
            </a:br>
            <a:endParaRPr lang="en-US" altLang="en-US" sz="1800">
              <a:latin typeface="Arial" panose="020B0604020202020204" pitchFamily="34" charset="0"/>
            </a:endParaRPr>
          </a:p>
          <a:p>
            <a:pPr algn="ctr" eaLnBrk="1" hangingPunct="1">
              <a:spcBef>
                <a:spcPct val="0"/>
              </a:spcBef>
              <a:buClrTx/>
              <a:buSzTx/>
              <a:buFontTx/>
              <a:buNone/>
            </a:pPr>
            <a:r>
              <a:rPr lang="en-US" altLang="en-US" sz="1800">
                <a:latin typeface="Arial" panose="020B0604020202020204" pitchFamily="34" charset="0"/>
              </a:rPr>
              <a:t/>
            </a:r>
            <a:br>
              <a:rPr lang="en-US" altLang="en-US" sz="1800">
                <a:latin typeface="Arial" panose="020B0604020202020204" pitchFamily="34" charset="0"/>
              </a:rPr>
            </a:br>
            <a:endParaRPr lang="en-US" altLang="en-US" sz="1800">
              <a:latin typeface="Arial" panose="020B0604020202020204" pitchFamily="34" charset="0"/>
            </a:endParaRPr>
          </a:p>
          <a:p>
            <a:pPr algn="ctr" eaLnBrk="1" hangingPunct="1">
              <a:spcBef>
                <a:spcPct val="0"/>
              </a:spcBef>
              <a:buClrTx/>
              <a:buSzTx/>
              <a:buFontTx/>
              <a:buNone/>
            </a:pPr>
            <a:r>
              <a:rPr lang="en-US" altLang="en-US" sz="1800">
                <a:latin typeface="Arial" panose="020B0604020202020204" pitchFamily="34" charset="0"/>
              </a:rPr>
              <a:t/>
            </a:r>
            <a:br>
              <a:rPr lang="en-US" altLang="en-US" sz="1800">
                <a:latin typeface="Arial" panose="020B0604020202020204" pitchFamily="34" charset="0"/>
              </a:rPr>
            </a:br>
            <a:endParaRPr lang="en-US" altLang="en-US" sz="1800">
              <a:latin typeface="Arial" panose="020B0604020202020204" pitchFamily="34" charset="0"/>
            </a:endParaRPr>
          </a:p>
        </p:txBody>
      </p:sp>
      <p:pic>
        <p:nvPicPr>
          <p:cNvPr id="41989" name="Picture 3" descr="swordfish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989013"/>
            <a:ext cx="3995661"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5B6B6775-CA29-4460-9FCF-769E1AF1A5A4}" type="slidenum">
              <a:rPr lang="en-US" altLang="en-US" sz="1200" smtClean="0">
                <a:solidFill>
                  <a:srgbClr val="898989"/>
                </a:solidFill>
                <a:latin typeface="Calibri" panose="020F0502020204030204" pitchFamily="34" charset="0"/>
              </a:rPr>
              <a:pPr>
                <a:spcBef>
                  <a:spcPct val="0"/>
                </a:spcBef>
                <a:buClrTx/>
                <a:buSzTx/>
                <a:buFontTx/>
                <a:buNone/>
              </a:pPr>
              <a:t>28</a:t>
            </a:fld>
            <a:endParaRPr lang="en-US" altLang="en-US" sz="1200" smtClean="0">
              <a:solidFill>
                <a:srgbClr val="898989"/>
              </a:solidFill>
              <a:latin typeface="Calibri" panose="020F0502020204030204" pitchFamily="34" charset="0"/>
            </a:endParaRPr>
          </a:p>
        </p:txBody>
      </p:sp>
      <p:sp>
        <p:nvSpPr>
          <p:cNvPr id="43011" name="Rectangle 2"/>
          <p:cNvSpPr>
            <a:spLocks noGrp="1" noChangeArrowheads="1"/>
          </p:cNvSpPr>
          <p:nvPr>
            <p:ph idx="4294967295"/>
          </p:nvPr>
        </p:nvSpPr>
        <p:spPr>
          <a:xfrm>
            <a:off x="0" y="1447800"/>
            <a:ext cx="8509000" cy="5410200"/>
          </a:xfrm>
        </p:spPr>
        <p:txBody>
          <a:bodyPr/>
          <a:lstStyle/>
          <a:p>
            <a:pPr lvl="1"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Target reference points</a:t>
            </a:r>
          </a:p>
          <a:p>
            <a:pPr lvl="1" eaLnBrk="1" hangingPunct="1">
              <a:spcBef>
                <a:spcPct val="0"/>
              </a:spcBef>
              <a:buClr>
                <a:schemeClr val="tx1"/>
              </a:buClr>
              <a:buFont typeface="Times New Roman" panose="02020603050405020304" pitchFamily="18" charset="0"/>
              <a:buChar char="–"/>
            </a:pPr>
            <a:endParaRPr lang="en-US" altLang="en-US" sz="2200" dirty="0" smtClean="0">
              <a:latin typeface="Times New Roman" panose="02020603050405020304" pitchFamily="18" charset="0"/>
            </a:endParaRPr>
          </a:p>
          <a:p>
            <a:pPr lvl="2"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Intended to meet management objectives</a:t>
            </a:r>
          </a:p>
          <a:p>
            <a:pPr lvl="2" eaLnBrk="1" hangingPunct="1">
              <a:spcBef>
                <a:spcPct val="0"/>
              </a:spcBef>
              <a:buFont typeface="Times New Roman" panose="02020603050405020304" pitchFamily="18" charset="0"/>
              <a:buChar char="*"/>
            </a:pPr>
            <a:endParaRPr lang="en-US" altLang="en-US" sz="2200" dirty="0" smtClean="0">
              <a:latin typeface="Times New Roman" panose="02020603050405020304" pitchFamily="18" charset="0"/>
            </a:endParaRPr>
          </a:p>
          <a:p>
            <a:pPr lvl="2"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No examples of types of management objectives given</a:t>
            </a:r>
          </a:p>
          <a:p>
            <a:pPr lvl="2" eaLnBrk="1" hangingPunct="1">
              <a:spcBef>
                <a:spcPct val="0"/>
              </a:spcBef>
              <a:buFont typeface="Times New Roman" panose="02020603050405020304" pitchFamily="18" charset="0"/>
              <a:buChar char="*"/>
            </a:pPr>
            <a:endParaRPr lang="en-US" altLang="en-US" sz="2200" dirty="0" smtClean="0">
              <a:latin typeface="Times New Roman" panose="02020603050405020304" pitchFamily="18" charset="0"/>
            </a:endParaRPr>
          </a:p>
          <a:p>
            <a:pPr lvl="2"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Example might be setting a target of returning a stock biomass to a healthy historical level</a:t>
            </a:r>
          </a:p>
          <a:p>
            <a:pPr lvl="1" eaLnBrk="1" hangingPunct="1">
              <a:spcBef>
                <a:spcPct val="0"/>
              </a:spcBef>
              <a:buClr>
                <a:schemeClr val="tx1"/>
              </a:buClr>
              <a:buFont typeface="Times New Roman" panose="02020603050405020304" pitchFamily="18" charset="0"/>
              <a:buChar char="–"/>
            </a:pPr>
            <a:endParaRPr lang="en-US" altLang="en-US" sz="2200" dirty="0" smtClean="0">
              <a:latin typeface="Times New Roman" panose="02020603050405020304" pitchFamily="18" charset="0"/>
            </a:endParaRPr>
          </a:p>
          <a:p>
            <a:pPr lvl="1"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Precautionary reference points shall be used to trigger pre-agreed conservation and management actions (for example, a recovery plan where a stock falls below the limit reference point)</a:t>
            </a:r>
          </a:p>
        </p:txBody>
      </p:sp>
      <p:sp>
        <p:nvSpPr>
          <p:cNvPr id="43012" name="Rectangle 3"/>
          <p:cNvSpPr>
            <a:spLocks noChangeArrowheads="1"/>
          </p:cNvSpPr>
          <p:nvPr/>
        </p:nvSpPr>
        <p:spPr bwMode="auto">
          <a:xfrm>
            <a:off x="304800" y="1963738"/>
            <a:ext cx="8432800"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2" tIns="914112" rIns="914112" bIns="914112" anchor="ctr">
            <a:spAutoFit/>
          </a:bodyPr>
          <a:lstStyle>
            <a:lvl1pPr>
              <a:spcBef>
                <a:spcPct val="20000"/>
              </a:spcBef>
              <a:buClr>
                <a:srgbClr val="0BD0D9"/>
              </a:buClr>
              <a:buSzPct val="95000"/>
              <a:buFont typeface="Wingdings 2" panose="05020102010507070707" pitchFamily="18" charset="2"/>
              <a:buChar char=""/>
              <a:tabLst>
                <a:tab pos="457200" algn="l"/>
                <a:tab pos="914400" algn="l"/>
              </a:tabLst>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tabLst>
                <a:tab pos="457200" algn="l"/>
                <a:tab pos="914400" algn="l"/>
              </a:tabLst>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tabLst>
                <a:tab pos="457200" algn="l"/>
                <a:tab pos="914400" algn="l"/>
              </a:tabLst>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tabLst>
                <a:tab pos="457200" algn="l"/>
                <a:tab pos="914400" algn="l"/>
              </a:tabLst>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tabLst>
                <a:tab pos="457200" algn="l"/>
                <a:tab pos="914400" algn="l"/>
              </a:tabLst>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tabLst>
                <a:tab pos="457200" algn="l"/>
                <a:tab pos="914400" algn="l"/>
              </a:tabLst>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tabLst>
                <a:tab pos="457200" algn="l"/>
                <a:tab pos="914400" algn="l"/>
              </a:tabLst>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tabLst>
                <a:tab pos="457200" algn="l"/>
                <a:tab pos="914400" algn="l"/>
              </a:tabLst>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tabLst>
                <a:tab pos="457200" algn="l"/>
                <a:tab pos="914400" algn="l"/>
              </a:tabLst>
              <a:defRPr sz="2000">
                <a:solidFill>
                  <a:schemeClr val="tx1"/>
                </a:solidFill>
                <a:latin typeface="Constantia" panose="02030602050306030303" pitchFamily="18" charset="0"/>
              </a:defRPr>
            </a:lvl9pPr>
          </a:lstStyle>
          <a:p>
            <a:pPr algn="ctr" eaLnBrk="1" hangingPunct="1">
              <a:lnSpc>
                <a:spcPct val="0"/>
              </a:lnSpc>
              <a:spcBef>
                <a:spcPct val="0"/>
              </a:spcBef>
              <a:buClrTx/>
              <a:buSzTx/>
              <a:buFontTx/>
              <a:buNone/>
            </a:pPr>
            <a:r>
              <a:rPr lang="en-US" altLang="en-US" sz="1800">
                <a:latin typeface="Arial" panose="020B0604020202020204" pitchFamily="34" charset="0"/>
              </a:rPr>
              <a:t/>
            </a:r>
            <a:br>
              <a:rPr lang="en-US" altLang="en-US" sz="1800">
                <a:latin typeface="Arial" panose="020B0604020202020204" pitchFamily="34" charset="0"/>
              </a:rPr>
            </a:br>
            <a:endParaRPr lang="en-US" altLang="en-US" sz="1800">
              <a:latin typeface="Arial" panose="020B0604020202020204" pitchFamily="34" charset="0"/>
            </a:endParaRPr>
          </a:p>
          <a:p>
            <a:pPr algn="ctr" eaLnBrk="1" hangingPunct="1">
              <a:spcBef>
                <a:spcPct val="0"/>
              </a:spcBef>
              <a:buClrTx/>
              <a:buSzTx/>
              <a:buFontTx/>
              <a:buNone/>
            </a:pPr>
            <a:r>
              <a:rPr lang="en-US" altLang="en-US" sz="1800">
                <a:latin typeface="Arial" panose="020B0604020202020204" pitchFamily="34" charset="0"/>
              </a:rPr>
              <a:t/>
            </a:r>
            <a:br>
              <a:rPr lang="en-US" altLang="en-US" sz="1800">
                <a:latin typeface="Arial" panose="020B0604020202020204" pitchFamily="34" charset="0"/>
              </a:rPr>
            </a:br>
            <a:endParaRPr lang="en-US" altLang="en-US" sz="1800">
              <a:latin typeface="Arial" panose="020B0604020202020204" pitchFamily="34" charset="0"/>
            </a:endParaRPr>
          </a:p>
          <a:p>
            <a:pPr algn="ctr" eaLnBrk="1" hangingPunct="1">
              <a:spcBef>
                <a:spcPct val="0"/>
              </a:spcBef>
              <a:buClrTx/>
              <a:buSzTx/>
              <a:buFontTx/>
              <a:buNone/>
            </a:pPr>
            <a:r>
              <a:rPr lang="en-US" altLang="en-US" sz="1800">
                <a:latin typeface="Arial" panose="020B0604020202020204" pitchFamily="34" charset="0"/>
              </a:rPr>
              <a:t/>
            </a:r>
            <a:br>
              <a:rPr lang="en-US" altLang="en-US" sz="1800">
                <a:latin typeface="Arial" panose="020B0604020202020204" pitchFamily="34" charset="0"/>
              </a:rPr>
            </a:br>
            <a:endParaRPr lang="en-US" altLang="en-US" sz="1800">
              <a:latin typeface="Arial" panose="020B0604020202020204" pitchFamily="34" charset="0"/>
            </a:endParaRPr>
          </a:p>
        </p:txBody>
      </p:sp>
      <p:pic>
        <p:nvPicPr>
          <p:cNvPr id="43013" name="Picture 3" descr="cod_fish.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29338" y="928688"/>
            <a:ext cx="2786062"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DE6044A2-1E70-4BDD-BCCE-4FC6343B7D10}" type="slidenum">
              <a:rPr lang="en-US" altLang="en-US" sz="1200" smtClean="0">
                <a:solidFill>
                  <a:srgbClr val="898989"/>
                </a:solidFill>
                <a:latin typeface="Calibri" panose="020F0502020204030204" pitchFamily="34" charset="0"/>
              </a:rPr>
              <a:pPr>
                <a:spcBef>
                  <a:spcPct val="0"/>
                </a:spcBef>
                <a:buClrTx/>
                <a:buSzTx/>
                <a:buFontTx/>
                <a:buNone/>
              </a:pPr>
              <a:t>29</a:t>
            </a:fld>
            <a:endParaRPr lang="en-US" altLang="en-US" sz="1200" smtClean="0">
              <a:solidFill>
                <a:srgbClr val="898989"/>
              </a:solidFill>
              <a:latin typeface="Calibri" panose="020F0502020204030204" pitchFamily="34" charset="0"/>
            </a:endParaRPr>
          </a:p>
        </p:txBody>
      </p:sp>
      <p:sp>
        <p:nvSpPr>
          <p:cNvPr id="44035" name="Rectangle 2"/>
          <p:cNvSpPr>
            <a:spLocks noGrp="1" noChangeArrowheads="1"/>
          </p:cNvSpPr>
          <p:nvPr>
            <p:ph idx="4294967295"/>
          </p:nvPr>
        </p:nvSpPr>
        <p:spPr>
          <a:xfrm>
            <a:off x="0" y="990600"/>
            <a:ext cx="9067800" cy="6492875"/>
          </a:xfrm>
        </p:spPr>
        <p:txBody>
          <a:bodyPr/>
          <a:lstStyle/>
          <a:p>
            <a:pPr eaLnBrk="1" hangingPunct="1"/>
            <a:r>
              <a:rPr lang="en-US" altLang="en-US" sz="2200" dirty="0" smtClean="0">
                <a:latin typeface="Times New Roman" panose="02020603050405020304" pitchFamily="18" charset="0"/>
              </a:rPr>
              <a:t>Differing </a:t>
            </a:r>
            <a:r>
              <a:rPr lang="en-US" altLang="en-US" sz="2200" u="sng" dirty="0" smtClean="0">
                <a:latin typeface="Times New Roman" panose="02020603050405020304" pitchFamily="18" charset="0"/>
              </a:rPr>
              <a:t>Academic Views</a:t>
            </a:r>
            <a:r>
              <a:rPr lang="en-US" altLang="en-US" sz="2200" dirty="0" smtClean="0">
                <a:latin typeface="Times New Roman" panose="02020603050405020304" pitchFamily="18" charset="0"/>
              </a:rPr>
              <a:t> on Implications</a:t>
            </a:r>
          </a:p>
          <a:p>
            <a:pPr eaLnBrk="1" hangingPunct="1"/>
            <a:endParaRPr lang="en-US" altLang="en-US" sz="2200" dirty="0" smtClean="0">
              <a:latin typeface="Times New Roman" panose="02020603050405020304" pitchFamily="18" charset="0"/>
            </a:endParaRPr>
          </a:p>
          <a:p>
            <a:pPr eaLnBrk="1" hangingPunct="1">
              <a:buFont typeface="Times New Roman" panose="02020603050405020304" pitchFamily="18" charset="0"/>
              <a:buChar char="+"/>
            </a:pPr>
            <a:r>
              <a:rPr lang="en-US" altLang="en-US" sz="2200" dirty="0" smtClean="0">
                <a:latin typeface="Times New Roman" panose="02020603050405020304" pitchFamily="18" charset="0"/>
              </a:rPr>
              <a:t>Enthusiastic and “little doubt” about precautionary</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approach in environmental governance</a:t>
            </a:r>
          </a:p>
          <a:p>
            <a:pPr eaLnBrk="1" hangingPunct="1">
              <a:buFont typeface="Times New Roman" panose="02020603050405020304" pitchFamily="18" charset="0"/>
              <a:buChar char="+"/>
            </a:pPr>
            <a:endParaRPr lang="en-US" altLang="en-US" sz="2200" dirty="0" smtClean="0">
              <a:latin typeface="Times New Roman" panose="02020603050405020304" pitchFamily="18" charset="0"/>
            </a:endParaRPr>
          </a:p>
          <a:p>
            <a:pPr lvl="1" eaLnBrk="1" hangingPunct="1">
              <a:buFont typeface="Times New Roman" panose="02020603050405020304" pitchFamily="18" charset="0"/>
              <a:buChar char="–"/>
            </a:pPr>
            <a:r>
              <a:rPr lang="en-US" altLang="en-US" sz="2200" dirty="0" smtClean="0">
                <a:latin typeface="Times New Roman" panose="02020603050405020304" pitchFamily="18" charset="0"/>
              </a:rPr>
              <a:t>Richard C. </a:t>
            </a:r>
            <a:r>
              <a:rPr lang="en-US" altLang="en-US" sz="2200" dirty="0" err="1" smtClean="0">
                <a:latin typeface="Times New Roman" panose="02020603050405020304" pitchFamily="18" charset="0"/>
              </a:rPr>
              <a:t>Hildreth</a:t>
            </a:r>
            <a:r>
              <a:rPr lang="en-US" altLang="en-US" sz="2200" dirty="0" smtClean="0">
                <a:latin typeface="Times New Roman" panose="02020603050405020304" pitchFamily="18" charset="0"/>
              </a:rPr>
              <a:t> et al.</a:t>
            </a:r>
          </a:p>
          <a:p>
            <a:pPr lvl="1" eaLnBrk="1" hangingPunct="1">
              <a:buFont typeface="Times New Roman" panose="02020603050405020304" pitchFamily="18" charset="0"/>
              <a:buChar char="–"/>
            </a:pPr>
            <a:endParaRPr lang="en-US" altLang="en-US" sz="2200" dirty="0" smtClean="0">
              <a:latin typeface="Times New Roman" panose="02020603050405020304" pitchFamily="18" charset="0"/>
            </a:endParaRPr>
          </a:p>
          <a:p>
            <a:pPr lvl="1" eaLnBrk="1" hangingPunct="1">
              <a:buFont typeface="Times New Roman" panose="02020603050405020304" pitchFamily="18" charset="0"/>
              <a:buNone/>
            </a:pPr>
            <a:r>
              <a:rPr lang="en-US" altLang="en-US" sz="2200" dirty="0" smtClean="0">
                <a:latin typeface="Times New Roman" panose="02020603050405020304" pitchFamily="18" charset="0"/>
              </a:rPr>
              <a:t>	[The precautionary approach entails a reversal of the burden of proof. Reversing the burden of proof requires shifting the burden from those who seek to regulate an activity to those who propose and would benefit from the activity.</a:t>
            </a:r>
          </a:p>
          <a:p>
            <a:pPr lvl="1" eaLnBrk="1" hangingPunct="1">
              <a:buFont typeface="Times New Roman" panose="02020603050405020304" pitchFamily="18" charset="0"/>
              <a:buNone/>
            </a:pPr>
            <a:endParaRPr lang="en-US" altLang="en-US" sz="2200" dirty="0" smtClean="0">
              <a:latin typeface="Times New Roman" panose="02020603050405020304" pitchFamily="18" charset="0"/>
            </a:endParaRPr>
          </a:p>
          <a:p>
            <a:pPr lvl="1" eaLnBrk="1" hangingPunct="1">
              <a:buFont typeface="Times New Roman" panose="02020603050405020304" pitchFamily="18" charset="0"/>
              <a:buNone/>
            </a:pPr>
            <a:r>
              <a:rPr lang="en-US" altLang="en-US" sz="2200" dirty="0" smtClean="0">
                <a:latin typeface="Times New Roman" panose="02020603050405020304" pitchFamily="18" charset="0"/>
              </a:rPr>
              <a:t>	(“Roles for a Precautionary Approach in Marine Resources Management” (2005) 19 </a:t>
            </a:r>
            <a:r>
              <a:rPr lang="en-US" altLang="en-US" sz="2200" i="1" dirty="0" smtClean="0">
                <a:latin typeface="Times New Roman" panose="02020603050405020304" pitchFamily="18" charset="0"/>
              </a:rPr>
              <a:t>Ocean Yearbook</a:t>
            </a:r>
            <a:r>
              <a:rPr lang="en-US" altLang="en-US" sz="2200" dirty="0" smtClean="0">
                <a:latin typeface="Times New Roman" panose="02020603050405020304" pitchFamily="18" charset="0"/>
              </a:rPr>
              <a:t> 33, 36).</a:t>
            </a:r>
          </a:p>
        </p:txBody>
      </p:sp>
      <p:pic>
        <p:nvPicPr>
          <p:cNvPr id="44036" name="Picture 2" descr="hat_5454331_st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905000"/>
            <a:ext cx="2362455"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394A0E1E-1D42-4D3D-87F5-8CCC6D6B61EF}" type="slidenum">
              <a:rPr lang="en-US" altLang="en-US" sz="1200" smtClean="0">
                <a:solidFill>
                  <a:srgbClr val="898989"/>
                </a:solidFill>
                <a:latin typeface="Calibri" panose="020F0502020204030204" pitchFamily="34" charset="0"/>
              </a:rPr>
              <a:pPr>
                <a:spcBef>
                  <a:spcPct val="0"/>
                </a:spcBef>
                <a:buClrTx/>
                <a:buSzTx/>
                <a:buFontTx/>
                <a:buNone/>
              </a:pPr>
              <a:t>3</a:t>
            </a:fld>
            <a:endParaRPr lang="en-US" altLang="en-US" sz="1200" smtClean="0">
              <a:solidFill>
                <a:srgbClr val="898989"/>
              </a:solidFill>
              <a:latin typeface="Calibri" panose="020F0502020204030204" pitchFamily="34" charset="0"/>
            </a:endParaRPr>
          </a:p>
        </p:txBody>
      </p:sp>
      <p:sp>
        <p:nvSpPr>
          <p:cNvPr id="19459" name="Content Placeholder 2"/>
          <p:cNvSpPr>
            <a:spLocks noGrp="1"/>
          </p:cNvSpPr>
          <p:nvPr>
            <p:ph idx="4294967295"/>
          </p:nvPr>
        </p:nvSpPr>
        <p:spPr>
          <a:xfrm>
            <a:off x="152400" y="762000"/>
            <a:ext cx="8686800" cy="4191000"/>
          </a:xfrm>
        </p:spPr>
        <p:txBody>
          <a:bodyPr/>
          <a:lstStyle/>
          <a:p>
            <a:pPr lvl="1" eaLnBrk="1" hangingPunct="1">
              <a:spcBef>
                <a:spcPts val="0"/>
              </a:spcBef>
              <a:buFont typeface="Symbol" panose="05050102010706020507" pitchFamily="18" charset="2"/>
              <a:buChar char="-"/>
            </a:pPr>
            <a:r>
              <a:rPr lang="en-US" altLang="en-US" sz="2200" dirty="0" smtClean="0">
                <a:latin typeface="Times New Roman" panose="02020603050405020304" pitchFamily="18" charset="0"/>
                <a:cs typeface="Times New Roman" panose="02020603050405020304" pitchFamily="18" charset="0"/>
              </a:rPr>
              <a:t>Examples include:</a:t>
            </a:r>
          </a:p>
          <a:p>
            <a:pPr lvl="2" eaLnBrk="1" hangingPunct="1">
              <a:spcBef>
                <a:spcPts val="0"/>
              </a:spcBef>
              <a:buFont typeface="Times New Roman" panose="02020603050405020304" pitchFamily="18" charset="0"/>
              <a:buChar char="*"/>
            </a:pPr>
            <a:r>
              <a:rPr lang="en-US" altLang="en-US" sz="2200" dirty="0" smtClean="0">
                <a:latin typeface="Times New Roman" panose="02020603050405020304" pitchFamily="18" charset="0"/>
              </a:rPr>
              <a:t>Montreal Protocol on Ozone Depleting Substances (1987)</a:t>
            </a:r>
          </a:p>
          <a:p>
            <a:pPr lvl="2" eaLnBrk="1" hangingPunct="1">
              <a:spcBef>
                <a:spcPts val="0"/>
              </a:spcBef>
              <a:buFont typeface="Times New Roman" panose="02020603050405020304" pitchFamily="18" charset="0"/>
              <a:buChar char="*"/>
            </a:pPr>
            <a:r>
              <a:rPr lang="en-US" altLang="en-US" sz="2200" dirty="0" smtClean="0">
                <a:latin typeface="Times New Roman" panose="02020603050405020304" pitchFamily="18" charset="0"/>
              </a:rPr>
              <a:t>UN Framework Convention on Climate Change (1992)</a:t>
            </a:r>
          </a:p>
          <a:p>
            <a:pPr lvl="2" eaLnBrk="1" hangingPunct="1">
              <a:spcBef>
                <a:spcPts val="0"/>
              </a:spcBef>
              <a:buFont typeface="Times New Roman" panose="02020603050405020304" pitchFamily="18" charset="0"/>
              <a:buChar char="*"/>
            </a:pPr>
            <a:r>
              <a:rPr lang="en-US" altLang="en-US" sz="2200" dirty="0" smtClean="0">
                <a:latin typeface="Times New Roman" panose="02020603050405020304" pitchFamily="18" charset="0"/>
              </a:rPr>
              <a:t>Convention on Biological Diversity (1992)</a:t>
            </a:r>
          </a:p>
          <a:p>
            <a:pPr lvl="2" eaLnBrk="1" hangingPunct="1">
              <a:spcBef>
                <a:spcPts val="0"/>
              </a:spcBef>
              <a:buFont typeface="Times New Roman" panose="02020603050405020304" pitchFamily="18" charset="0"/>
              <a:buChar char="*"/>
            </a:pPr>
            <a:r>
              <a:rPr lang="en-US" altLang="en-US" sz="2200" dirty="0" smtClean="0">
                <a:latin typeface="Times New Roman" panose="02020603050405020304" pitchFamily="18" charset="0"/>
              </a:rPr>
              <a:t>FAO Code of Conduct for Responsible Fisheries (1995)</a:t>
            </a:r>
          </a:p>
          <a:p>
            <a:pPr lvl="2" eaLnBrk="1" hangingPunct="1">
              <a:spcBef>
                <a:spcPts val="0"/>
              </a:spcBef>
              <a:buFont typeface="Times New Roman" panose="02020603050405020304" pitchFamily="18" charset="0"/>
              <a:buChar char="*"/>
            </a:pPr>
            <a:r>
              <a:rPr lang="en-US" altLang="en-US" sz="2200" dirty="0" smtClean="0">
                <a:latin typeface="Times New Roman" panose="02020603050405020304" pitchFamily="18" charset="0"/>
              </a:rPr>
              <a:t>UN Agreement on Straddling and Highly Migratory Fish Stocks (1995)</a:t>
            </a:r>
          </a:p>
          <a:p>
            <a:pPr lvl="2" eaLnBrk="1" hangingPunct="1">
              <a:spcBef>
                <a:spcPts val="0"/>
              </a:spcBef>
              <a:buFont typeface="Times New Roman" panose="02020603050405020304" pitchFamily="18" charset="0"/>
              <a:buChar char="*"/>
            </a:pPr>
            <a:r>
              <a:rPr lang="en-US" altLang="en-US" sz="2200" dirty="0" smtClean="0">
                <a:latin typeface="Times New Roman" panose="02020603050405020304" pitchFamily="18" charset="0"/>
              </a:rPr>
              <a:t>Cartagena Biosafety Protocol (2000)</a:t>
            </a:r>
          </a:p>
          <a:p>
            <a:pPr lvl="2" eaLnBrk="1" hangingPunct="1">
              <a:spcBef>
                <a:spcPts val="0"/>
              </a:spcBef>
              <a:buFont typeface="Times New Roman" panose="02020603050405020304" pitchFamily="18" charset="0"/>
              <a:buChar char="*"/>
            </a:pPr>
            <a:r>
              <a:rPr lang="en-US" altLang="en-US" sz="2200" dirty="0" smtClean="0">
                <a:latin typeface="Times New Roman" panose="02020603050405020304" pitchFamily="18" charset="0"/>
              </a:rPr>
              <a:t>Stockholm Convention on Persistent Organic Pollutants (2001)</a:t>
            </a:r>
          </a:p>
          <a:p>
            <a:pPr lvl="2" eaLnBrk="1" hangingPunct="1">
              <a:spcBef>
                <a:spcPts val="0"/>
              </a:spcBef>
              <a:buFont typeface="Times New Roman" panose="02020603050405020304" pitchFamily="18" charset="0"/>
              <a:buChar char="*"/>
            </a:pPr>
            <a:r>
              <a:rPr lang="en-US" altLang="en-US" sz="2200" dirty="0" smtClean="0">
                <a:latin typeface="Times New Roman" panose="02020603050405020304" pitchFamily="18" charset="0"/>
              </a:rPr>
              <a:t>Rio Declaration on Environment and Development (1992)</a:t>
            </a:r>
          </a:p>
          <a:p>
            <a:pPr lvl="2" eaLnBrk="1" hangingPunct="1">
              <a:spcBef>
                <a:spcPts val="0"/>
              </a:spcBef>
              <a:buFont typeface="Times New Roman" panose="02020603050405020304" pitchFamily="18" charset="0"/>
              <a:buChar char="*"/>
            </a:pPr>
            <a:r>
              <a:rPr lang="en-US" altLang="en-US" sz="2200" dirty="0" smtClean="0">
                <a:latin typeface="Times New Roman" panose="02020603050405020304" pitchFamily="18" charset="0"/>
              </a:rPr>
              <a:t>World Summit on Sustainable Development (WSSD) Plan of Implementation (2002)</a:t>
            </a:r>
          </a:p>
          <a:p>
            <a:pPr lvl="1" eaLnBrk="1" hangingPunct="1"/>
            <a:endParaRPr lang="en-US" altLang="en-US" dirty="0" smtClean="0">
              <a:latin typeface="Times New Roman" panose="02020603050405020304" pitchFamily="18" charset="0"/>
              <a:cs typeface="Times New Roman" panose="02020603050405020304" pitchFamily="18" charset="0"/>
            </a:endParaRPr>
          </a:p>
        </p:txBody>
      </p:sp>
      <p:pic>
        <p:nvPicPr>
          <p:cNvPr id="19460" name="Picture 2" descr="wssdlogo.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4683125"/>
            <a:ext cx="20955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54986D49-E8DD-4853-9A6B-239C6FC802DE}" type="slidenum">
              <a:rPr lang="en-US" altLang="en-US" sz="1200" smtClean="0">
                <a:solidFill>
                  <a:srgbClr val="898989"/>
                </a:solidFill>
                <a:latin typeface="Calibri" panose="020F0502020204030204" pitchFamily="34" charset="0"/>
              </a:rPr>
              <a:pPr>
                <a:spcBef>
                  <a:spcPct val="0"/>
                </a:spcBef>
                <a:buClrTx/>
                <a:buSzTx/>
                <a:buFontTx/>
                <a:buNone/>
              </a:pPr>
              <a:t>30</a:t>
            </a:fld>
            <a:endParaRPr lang="en-US" altLang="en-US" sz="1200" smtClean="0">
              <a:solidFill>
                <a:srgbClr val="898989"/>
              </a:solidFill>
              <a:latin typeface="Calibri" panose="020F0502020204030204" pitchFamily="34" charset="0"/>
            </a:endParaRPr>
          </a:p>
        </p:txBody>
      </p:sp>
      <p:sp>
        <p:nvSpPr>
          <p:cNvPr id="45059" name="Rectangle 2"/>
          <p:cNvSpPr>
            <a:spLocks noGrp="1" noChangeArrowheads="1"/>
          </p:cNvSpPr>
          <p:nvPr>
            <p:ph idx="4294967295"/>
          </p:nvPr>
        </p:nvSpPr>
        <p:spPr>
          <a:xfrm>
            <a:off x="0" y="907683"/>
            <a:ext cx="9067800" cy="5973763"/>
          </a:xfrm>
        </p:spPr>
        <p:txBody>
          <a:bodyPr/>
          <a:lstStyle/>
          <a:p>
            <a:pPr eaLnBrk="1" hangingPunct="1">
              <a:buFont typeface="Times New Roman" panose="02020603050405020304" pitchFamily="18" charset="0"/>
              <a:buChar char="+"/>
            </a:pPr>
            <a:r>
              <a:rPr lang="en-US" altLang="en-US" sz="2200" dirty="0" smtClean="0">
                <a:latin typeface="Times New Roman" panose="02020603050405020304" pitchFamily="18" charset="0"/>
              </a:rPr>
              <a:t>Skeptical and “lots of doubt” about PP providing guidance</a:t>
            </a:r>
          </a:p>
          <a:p>
            <a:pPr lvl="1" eaLnBrk="1" hangingPunct="1">
              <a:buFont typeface="Times New Roman" panose="02020603050405020304" pitchFamily="18" charset="0"/>
              <a:buChar char="–"/>
            </a:pPr>
            <a:r>
              <a:rPr lang="en-US" altLang="en-US" sz="2200" dirty="0" smtClean="0">
                <a:latin typeface="Times New Roman" panose="02020603050405020304" pitchFamily="18" charset="0"/>
              </a:rPr>
              <a:t>Jaye Ellis and Alison FitzGerald</a:t>
            </a:r>
          </a:p>
          <a:p>
            <a:pPr eaLnBrk="1" hangingPunct="1">
              <a:spcBef>
                <a:spcPct val="0"/>
              </a:spcBef>
              <a:buFontTx/>
              <a:buNone/>
            </a:pPr>
            <a:endParaRPr lang="en-US" altLang="en-US" sz="2200" dirty="0" smtClean="0">
              <a:latin typeface="Times New Roman" panose="02020603050405020304" pitchFamily="18" charset="0"/>
            </a:endParaRPr>
          </a:p>
          <a:p>
            <a:pPr eaLnBrk="1" hangingPunct="1">
              <a:spcBef>
                <a:spcPct val="0"/>
              </a:spcBef>
              <a:buFontTx/>
              <a:buNone/>
            </a:pPr>
            <a:r>
              <a:rPr lang="en-US" altLang="en-US" sz="2200" dirty="0" smtClean="0">
                <a:latin typeface="Times New Roman" panose="02020603050405020304" pitchFamily="18" charset="0"/>
              </a:rPr>
              <a:t>	The precautionary principle “does not tell decision-makers or individual actors what to do or when; it does not reverse the burden of proof; and it does not place environmental concerns ahead of social and economic ones.”</a:t>
            </a:r>
          </a:p>
          <a:p>
            <a:pPr eaLnBrk="1" hangingPunct="1">
              <a:spcBef>
                <a:spcPct val="0"/>
              </a:spcBef>
              <a:buFontTx/>
              <a:buNone/>
            </a:pPr>
            <a:endParaRPr lang="en-US" altLang="en-US" sz="2200" dirty="0" smtClean="0">
              <a:latin typeface="Times New Roman" panose="02020603050405020304" pitchFamily="18" charset="0"/>
            </a:endParaRPr>
          </a:p>
          <a:p>
            <a:pPr eaLnBrk="1" hangingPunct="1">
              <a:spcBef>
                <a:spcPct val="0"/>
              </a:spcBef>
              <a:buFontTx/>
              <a:buNone/>
            </a:pPr>
            <a:r>
              <a:rPr lang="en-US" altLang="en-US" sz="2200" dirty="0" smtClean="0">
                <a:latin typeface="Times New Roman" panose="02020603050405020304" pitchFamily="18" charset="0"/>
              </a:rPr>
              <a:t>	(“The Precautionary Principle in International Law: Lessons from Fuller’s Internal Morality” (2004) 49 </a:t>
            </a:r>
            <a:r>
              <a:rPr lang="en-US" altLang="en-US" sz="2200" i="1" dirty="0" smtClean="0">
                <a:latin typeface="Times New Roman" panose="02020603050405020304" pitchFamily="18" charset="0"/>
              </a:rPr>
              <a:t>McGill L.J.</a:t>
            </a:r>
            <a:r>
              <a:rPr lang="en-US" altLang="en-US" sz="2200" dirty="0" smtClean="0">
                <a:latin typeface="Times New Roman" panose="02020603050405020304" pitchFamily="18" charset="0"/>
              </a:rPr>
              <a:t> 779, 782)</a:t>
            </a:r>
          </a:p>
          <a:p>
            <a:pPr eaLnBrk="1" hangingPunct="1">
              <a:spcBef>
                <a:spcPct val="0"/>
              </a:spcBef>
              <a:buFontTx/>
              <a:buNone/>
            </a:pPr>
            <a:endParaRPr lang="en-US" altLang="en-US" sz="2200" dirty="0" smtClean="0">
              <a:latin typeface="Times New Roman" panose="02020603050405020304" pitchFamily="18" charset="0"/>
            </a:endParaRPr>
          </a:p>
          <a:p>
            <a:pPr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Authors have lamented over the literary explosion and confusion</a:t>
            </a:r>
          </a:p>
          <a:p>
            <a:pPr lvl="1"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Jaye Ellis, “Overexploitation of a Valuable Resource? New Literature on the Precautionary Principle”17 </a:t>
            </a:r>
            <a:r>
              <a:rPr lang="en-US" altLang="en-US" sz="2200" i="1" dirty="0" smtClean="0">
                <a:latin typeface="Times New Roman" panose="02020603050405020304" pitchFamily="18" charset="0"/>
              </a:rPr>
              <a:t>European Journal of International Law</a:t>
            </a:r>
            <a:r>
              <a:rPr lang="en-US" altLang="en-US" sz="2200" dirty="0" smtClean="0">
                <a:latin typeface="Times New Roman" panose="02020603050405020304" pitchFamily="18" charset="0"/>
              </a:rPr>
              <a:t> 445-462.</a:t>
            </a:r>
          </a:p>
          <a:p>
            <a:pPr lvl="1" eaLnBrk="1" hangingPunct="1">
              <a:spcBef>
                <a:spcPct val="0"/>
              </a:spcBef>
              <a:buFont typeface="Times New Roman" panose="02020603050405020304" pitchFamily="18" charset="0"/>
              <a:buChar char="–"/>
            </a:pPr>
            <a:r>
              <a:rPr lang="en-US" altLang="en-US" sz="2200" dirty="0" err="1" smtClean="0">
                <a:latin typeface="Times New Roman" panose="02020603050405020304" pitchFamily="18" charset="0"/>
              </a:rPr>
              <a:t>Arie</a:t>
            </a:r>
            <a:r>
              <a:rPr lang="en-US" altLang="en-US" sz="2200" dirty="0" smtClean="0">
                <a:latin typeface="Times New Roman" panose="02020603050405020304" pitchFamily="18" charset="0"/>
              </a:rPr>
              <a:t> </a:t>
            </a:r>
            <a:r>
              <a:rPr lang="en-US" altLang="en-US" sz="2200" dirty="0" err="1" smtClean="0">
                <a:latin typeface="Times New Roman" panose="02020603050405020304" pitchFamily="18" charset="0"/>
              </a:rPr>
              <a:t>Trouwborst</a:t>
            </a:r>
            <a:r>
              <a:rPr lang="en-US" altLang="en-US" sz="2200" dirty="0" smtClean="0">
                <a:latin typeface="Times New Roman" panose="02020603050405020304" pitchFamily="18" charset="0"/>
              </a:rPr>
              <a:t>, “The Precautionary Principle in General International Law: Combating the Babylonian Confusion” (2007) 16 </a:t>
            </a:r>
            <a:r>
              <a:rPr lang="en-US" altLang="en-US" sz="2200" i="1" dirty="0" smtClean="0">
                <a:latin typeface="Times New Roman" panose="02020603050405020304" pitchFamily="18" charset="0"/>
              </a:rPr>
              <a:t>RECIEL</a:t>
            </a:r>
            <a:r>
              <a:rPr lang="en-US" altLang="en-US" sz="2200" dirty="0" smtClean="0">
                <a:latin typeface="Times New Roman" panose="02020603050405020304" pitchFamily="18" charset="0"/>
              </a:rPr>
              <a:t> 185-195.</a:t>
            </a:r>
          </a:p>
          <a:p>
            <a:pPr eaLnBrk="1" hangingPunct="1">
              <a:spcBef>
                <a:spcPct val="0"/>
              </a:spcBef>
              <a:buFontTx/>
              <a:buNone/>
            </a:pPr>
            <a:endParaRPr lang="en-US" altLang="en-US" sz="2400" dirty="0" smtClean="0">
              <a:latin typeface="Times New Roman" panose="02020603050405020304" pitchFamily="18" charset="0"/>
            </a:endParaRPr>
          </a:p>
          <a:p>
            <a:pPr eaLnBrk="1" hangingPunct="1"/>
            <a:endParaRPr lang="en-US" altLang="en-US" sz="2400" dirty="0" smtClean="0">
              <a:latin typeface="Times New Roman" panose="02020603050405020304" pitchFamily="18" charset="0"/>
            </a:endParaRPr>
          </a:p>
        </p:txBody>
      </p:sp>
      <p:pic>
        <p:nvPicPr>
          <p:cNvPr id="4506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762000"/>
            <a:ext cx="97878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F06C257B-A595-4FAC-A0B6-A38F299105AC}" type="slidenum">
              <a:rPr lang="en-US" altLang="en-US" sz="1200" smtClean="0">
                <a:solidFill>
                  <a:srgbClr val="898989"/>
                </a:solidFill>
                <a:latin typeface="Calibri" panose="020F0502020204030204" pitchFamily="34" charset="0"/>
              </a:rPr>
              <a:pPr>
                <a:spcBef>
                  <a:spcPct val="0"/>
                </a:spcBef>
                <a:buClrTx/>
                <a:buSzTx/>
                <a:buFontTx/>
                <a:buNone/>
              </a:pPr>
              <a:t>31</a:t>
            </a:fld>
            <a:endParaRPr lang="en-US" altLang="en-US" sz="1200" smtClean="0">
              <a:solidFill>
                <a:srgbClr val="898989"/>
              </a:solidFill>
              <a:latin typeface="Calibri" panose="020F0502020204030204" pitchFamily="34" charset="0"/>
            </a:endParaRPr>
          </a:p>
        </p:txBody>
      </p:sp>
      <p:sp>
        <p:nvSpPr>
          <p:cNvPr id="46083" name="Rectangle 2"/>
          <p:cNvSpPr>
            <a:spLocks noGrp="1" noChangeArrowheads="1"/>
          </p:cNvSpPr>
          <p:nvPr>
            <p:ph idx="4294967295"/>
          </p:nvPr>
        </p:nvSpPr>
        <p:spPr>
          <a:xfrm>
            <a:off x="0" y="838200"/>
            <a:ext cx="8991600" cy="6477000"/>
          </a:xfrm>
        </p:spPr>
        <p:txBody>
          <a:bodyPr/>
          <a:lstStyle/>
          <a:p>
            <a:pPr eaLnBrk="1" hangingPunct="1">
              <a:spcBef>
                <a:spcPct val="0"/>
              </a:spcBef>
              <a:buFont typeface="Symbol" panose="05050102010706020507" pitchFamily="18" charset="2"/>
              <a:buChar char="·"/>
            </a:pPr>
            <a:r>
              <a:rPr lang="en-US" altLang="en-US" sz="2200" dirty="0" smtClean="0">
                <a:latin typeface="Times New Roman" panose="02020603050405020304" pitchFamily="18" charset="0"/>
              </a:rPr>
              <a:t>Limited and Varied Interpretations by </a:t>
            </a:r>
            <a:r>
              <a:rPr lang="en-US" altLang="en-US" sz="2200" u="sng" dirty="0" smtClean="0">
                <a:latin typeface="Times New Roman" panose="02020603050405020304" pitchFamily="18" charset="0"/>
              </a:rPr>
              <a:t>National Tribunals/Courts</a:t>
            </a:r>
            <a:r>
              <a:rPr lang="en-US" altLang="en-US" sz="2200" dirty="0" smtClean="0">
                <a:latin typeface="Times New Roman" panose="02020603050405020304" pitchFamily="18" charset="0"/>
              </a:rPr>
              <a:t> </a:t>
            </a:r>
          </a:p>
          <a:p>
            <a:pPr eaLnBrk="1" hangingPunct="1">
              <a:spcBef>
                <a:spcPct val="0"/>
              </a:spcBef>
              <a:buFontTx/>
              <a:buNone/>
            </a:pPr>
            <a:endParaRPr lang="en-US" altLang="en-US" sz="1400" dirty="0" smtClean="0">
              <a:latin typeface="Times New Roman" panose="02020603050405020304" pitchFamily="18" charset="0"/>
            </a:endParaRPr>
          </a:p>
          <a:p>
            <a:pPr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Courts in majority of countries have yet to address interpretation and jurisprudential implications of the precautionary principle/approach</a:t>
            </a:r>
          </a:p>
          <a:p>
            <a:pPr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Varied national interpretations/approaches to precaution with courts/ tribunals displaying a spectrum from strong to weak embraces (over </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200 cases in Commonwealth countries alone)</a:t>
            </a:r>
          </a:p>
          <a:p>
            <a:pPr lvl="1" eaLnBrk="1" hangingPunct="1">
              <a:spcBef>
                <a:spcPct val="0"/>
              </a:spcBef>
              <a:buFont typeface="Symbol" panose="05050102010706020507" pitchFamily="18" charset="2"/>
              <a:buChar char="-"/>
            </a:pPr>
            <a:r>
              <a:rPr lang="en-US" altLang="en-US" sz="2200" dirty="0" smtClean="0">
                <a:latin typeface="Times New Roman" panose="02020603050405020304" pitchFamily="18" charset="0"/>
              </a:rPr>
              <a:t>Example of strong embrace</a:t>
            </a:r>
          </a:p>
          <a:p>
            <a:pPr lvl="2"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India Supreme Court case – The </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high point of  judicial activism</a:t>
            </a:r>
          </a:p>
          <a:p>
            <a:pPr lvl="2" eaLnBrk="1" hangingPunct="1">
              <a:spcBef>
                <a:spcPct val="0"/>
              </a:spcBef>
              <a:buFont typeface="Times New Roman" panose="02020603050405020304" pitchFamily="18" charset="0"/>
              <a:buChar char="*"/>
            </a:pPr>
            <a:r>
              <a:rPr lang="en-US" altLang="en-US" sz="2200" i="1" dirty="0" smtClean="0">
                <a:latin typeface="Times New Roman" panose="02020603050405020304" pitchFamily="18" charset="0"/>
              </a:rPr>
              <a:t>Case Against Cultured Shrimp </a:t>
            </a:r>
            <a:r>
              <a:rPr lang="en-US" altLang="en-US" sz="2200" dirty="0" smtClean="0">
                <a:latin typeface="Times New Roman" panose="02020603050405020304" pitchFamily="18" charset="0"/>
              </a:rPr>
              <a:t>(</a:t>
            </a:r>
            <a:r>
              <a:rPr lang="en-US" altLang="en-US" sz="2200" i="1" dirty="0" smtClean="0">
                <a:latin typeface="Times New Roman" panose="02020603050405020304" pitchFamily="18" charset="0"/>
              </a:rPr>
              <a:t>S.</a:t>
            </a:r>
            <a:br>
              <a:rPr lang="en-US" altLang="en-US" sz="2200" i="1" dirty="0" smtClean="0">
                <a:latin typeface="Times New Roman" panose="02020603050405020304" pitchFamily="18" charset="0"/>
              </a:rPr>
            </a:br>
            <a:r>
              <a:rPr lang="en-US" altLang="en-US" sz="2200" i="1" dirty="0" err="1" smtClean="0">
                <a:latin typeface="Times New Roman" panose="02020603050405020304" pitchFamily="18" charset="0"/>
              </a:rPr>
              <a:t>Jagannath</a:t>
            </a:r>
            <a:r>
              <a:rPr lang="en-US" altLang="en-US" sz="2200" dirty="0" smtClean="0">
                <a:latin typeface="Times New Roman" panose="02020603050405020304" pitchFamily="18" charset="0"/>
              </a:rPr>
              <a:t> v. </a:t>
            </a:r>
            <a:r>
              <a:rPr lang="en-US" altLang="en-US" sz="2200" i="1" dirty="0" smtClean="0">
                <a:latin typeface="Times New Roman" panose="02020603050405020304" pitchFamily="18" charset="0"/>
              </a:rPr>
              <a:t>Union of India and Others</a:t>
            </a:r>
            <a:r>
              <a:rPr lang="en-US" altLang="en-US" sz="2200" dirty="0" smtClean="0">
                <a:latin typeface="Times New Roman" panose="02020603050405020304" pitchFamily="18" charset="0"/>
              </a:rPr>
              <a:t>,</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[1996] INSC1629 (11 December 1996)</a:t>
            </a:r>
          </a:p>
          <a:p>
            <a:pPr lvl="2"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Public interest lawsuit brought by non-</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governmental organization, seeking to </a:t>
            </a:r>
          </a:p>
          <a:p>
            <a:pPr lvl="3" eaLnBrk="1" hangingPunct="1">
              <a:spcBef>
                <a:spcPct val="0"/>
              </a:spcBef>
              <a:buFont typeface="Times New Roman" panose="02020603050405020304" pitchFamily="18" charset="0"/>
              <a:buChar char="&gt;"/>
            </a:pPr>
            <a:r>
              <a:rPr lang="en-US" altLang="en-US" sz="2200" dirty="0" smtClean="0">
                <a:latin typeface="Times New Roman" panose="02020603050405020304" pitchFamily="18" charset="0"/>
              </a:rPr>
              <a:t>Ensure enforcement of a national coastal zone regulation prohibiting intensive shrimp culture farms within 500 </a:t>
            </a:r>
            <a:r>
              <a:rPr lang="en-US" altLang="en-US" sz="2200" dirty="0" err="1" smtClean="0">
                <a:latin typeface="Times New Roman" panose="02020603050405020304" pitchFamily="18" charset="0"/>
              </a:rPr>
              <a:t>metres</a:t>
            </a:r>
            <a:r>
              <a:rPr lang="en-US" altLang="en-US" sz="2200" dirty="0" smtClean="0">
                <a:latin typeface="Times New Roman" panose="02020603050405020304" pitchFamily="18" charset="0"/>
              </a:rPr>
              <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of the high tide mark</a:t>
            </a:r>
          </a:p>
          <a:p>
            <a:pPr eaLnBrk="1" hangingPunct="1">
              <a:lnSpc>
                <a:spcPct val="90000"/>
              </a:lnSpc>
              <a:spcBef>
                <a:spcPct val="0"/>
              </a:spcBef>
              <a:buFont typeface="Times New Roman" panose="02020603050405020304" pitchFamily="18" charset="0"/>
              <a:buChar char="+"/>
            </a:pPr>
            <a:endParaRPr lang="en-US" altLang="en-US" sz="2400" dirty="0" smtClean="0">
              <a:latin typeface="Times New Roman" panose="02020603050405020304" pitchFamily="18" charset="0"/>
            </a:endParaRPr>
          </a:p>
        </p:txBody>
      </p:sp>
      <p:pic>
        <p:nvPicPr>
          <p:cNvPr id="46084" name="Picture 2" descr="300px-Supreme_court_of_indi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971800"/>
            <a:ext cx="314808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9F919E8F-3B15-4929-8F10-0A118D4820BA}" type="slidenum">
              <a:rPr lang="en-US" altLang="en-US" sz="1200" smtClean="0">
                <a:solidFill>
                  <a:srgbClr val="898989"/>
                </a:solidFill>
                <a:latin typeface="Calibri" panose="020F0502020204030204" pitchFamily="34" charset="0"/>
              </a:rPr>
              <a:pPr>
                <a:spcBef>
                  <a:spcPct val="0"/>
                </a:spcBef>
                <a:buClrTx/>
                <a:buSzTx/>
                <a:buFontTx/>
                <a:buNone/>
              </a:pPr>
              <a:t>32</a:t>
            </a:fld>
            <a:endParaRPr lang="en-US" altLang="en-US" sz="1200" smtClean="0">
              <a:solidFill>
                <a:srgbClr val="898989"/>
              </a:solidFill>
              <a:latin typeface="Calibri" panose="020F0502020204030204" pitchFamily="34" charset="0"/>
            </a:endParaRPr>
          </a:p>
        </p:txBody>
      </p:sp>
      <p:sp>
        <p:nvSpPr>
          <p:cNvPr id="47107" name="Rectangle 2"/>
          <p:cNvSpPr>
            <a:spLocks noGrp="1" noChangeArrowheads="1"/>
          </p:cNvSpPr>
          <p:nvPr>
            <p:ph idx="4294967295"/>
          </p:nvPr>
        </p:nvSpPr>
        <p:spPr>
          <a:xfrm>
            <a:off x="34925" y="838200"/>
            <a:ext cx="8763000" cy="6019800"/>
          </a:xfrm>
        </p:spPr>
        <p:txBody>
          <a:bodyPr/>
          <a:lstStyle/>
          <a:p>
            <a:pPr lvl="3" eaLnBrk="1" hangingPunct="1">
              <a:spcBef>
                <a:spcPct val="0"/>
              </a:spcBef>
              <a:buFont typeface="Times New Roman" panose="02020603050405020304" pitchFamily="18" charset="0"/>
              <a:buChar char="&gt;"/>
            </a:pPr>
            <a:r>
              <a:rPr lang="en-US" altLang="en-US" sz="2200" dirty="0" smtClean="0">
                <a:latin typeface="Times New Roman" panose="02020603050405020304" pitchFamily="18" charset="0"/>
              </a:rPr>
              <a:t>Force application of pollution control and environmental assessment laws to commercial shrimp farms outside the prohibited zone</a:t>
            </a:r>
          </a:p>
          <a:p>
            <a:pPr lvl="4" eaLnBrk="1" hangingPunct="1">
              <a:spcBef>
                <a:spcPct val="0"/>
              </a:spcBef>
              <a:buFont typeface="Times New Roman" panose="02020603050405020304" pitchFamily="18" charset="0"/>
              <a:buNone/>
            </a:pPr>
            <a:endParaRPr lang="en-US" altLang="en-US" sz="2200" dirty="0" smtClean="0">
              <a:latin typeface="Times New Roman" panose="02020603050405020304" pitchFamily="18" charset="0"/>
            </a:endParaRPr>
          </a:p>
          <a:p>
            <a:pPr lvl="2" eaLnBrk="1" hangingPunct="1">
              <a:buFont typeface="Times New Roman" panose="02020603050405020304" pitchFamily="18" charset="0"/>
              <a:buChar char="*"/>
            </a:pPr>
            <a:r>
              <a:rPr lang="en-US" altLang="en-US" sz="2200" dirty="0" smtClean="0">
                <a:latin typeface="Times New Roman" panose="02020603050405020304" pitchFamily="18" charset="0"/>
              </a:rPr>
              <a:t>Supreme Court of India</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enthusiastically embraced</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the precautionary principle</a:t>
            </a:r>
          </a:p>
          <a:p>
            <a:pPr lvl="4" eaLnBrk="1" hangingPunct="1">
              <a:spcBef>
                <a:spcPct val="0"/>
              </a:spcBef>
              <a:buFont typeface="Times New Roman" panose="02020603050405020304" pitchFamily="18" charset="0"/>
              <a:buNone/>
            </a:pPr>
            <a:r>
              <a:rPr lang="en-US" altLang="en-US" sz="2200" dirty="0" smtClean="0">
                <a:latin typeface="Times New Roman" panose="02020603050405020304" pitchFamily="18" charset="0"/>
              </a:rPr>
              <a:t> </a:t>
            </a:r>
          </a:p>
          <a:p>
            <a:pPr lvl="4" eaLnBrk="1" hangingPunct="1">
              <a:spcBef>
                <a:spcPct val="0"/>
              </a:spcBef>
              <a:buFont typeface="Times New Roman" panose="02020603050405020304" pitchFamily="18" charset="0"/>
              <a:buNone/>
            </a:pPr>
            <a:endParaRPr lang="en-US" altLang="en-US" sz="2200" dirty="0" smtClean="0">
              <a:latin typeface="Times New Roman" panose="02020603050405020304" pitchFamily="18" charset="0"/>
            </a:endParaRPr>
          </a:p>
          <a:p>
            <a:pPr lvl="3" eaLnBrk="1" hangingPunct="1">
              <a:spcBef>
                <a:spcPct val="0"/>
              </a:spcBef>
              <a:buFont typeface="Times New Roman" panose="02020603050405020304" pitchFamily="18" charset="0"/>
              <a:buChar char="&gt;"/>
            </a:pPr>
            <a:r>
              <a:rPr lang="en-US" altLang="en-US" sz="2200" dirty="0" smtClean="0">
                <a:latin typeface="Times New Roman" panose="02020603050405020304" pitchFamily="18" charset="0"/>
              </a:rPr>
              <a:t>Indicated that the precautionary </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principle is an essential feature </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of the concept of sustainable development which has been accepted as part of customary international law (though its salient features have yet to be finalized by international law jurists)</a:t>
            </a:r>
          </a:p>
          <a:p>
            <a:pPr lvl="3" eaLnBrk="1" hangingPunct="1">
              <a:spcBef>
                <a:spcPct val="0"/>
              </a:spcBef>
              <a:buFont typeface="Times New Roman" panose="02020603050405020304" pitchFamily="18" charset="0"/>
              <a:buChar char="&gt;"/>
            </a:pPr>
            <a:endParaRPr lang="en-US" altLang="en-US" sz="2400" dirty="0" smtClean="0">
              <a:latin typeface="Times New Roman" panose="02020603050405020304" pitchFamily="18" charset="0"/>
            </a:endParaRPr>
          </a:p>
          <a:p>
            <a:pPr lvl="4" eaLnBrk="1" hangingPunct="1">
              <a:spcBef>
                <a:spcPct val="0"/>
              </a:spcBef>
              <a:buFont typeface="Times New Roman" panose="02020603050405020304" pitchFamily="18" charset="0"/>
              <a:buNone/>
            </a:pPr>
            <a:endParaRPr lang="en-US" altLang="en-US" sz="2400" dirty="0" smtClean="0">
              <a:latin typeface="Times New Roman" panose="02020603050405020304" pitchFamily="18" charset="0"/>
            </a:endParaRPr>
          </a:p>
        </p:txBody>
      </p:sp>
      <p:pic>
        <p:nvPicPr>
          <p:cNvPr id="47108" name="Picture 2" descr="law_TdVaZ_226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828800"/>
            <a:ext cx="31830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E981F385-B86C-4609-B0F1-E33C5117289D}" type="slidenum">
              <a:rPr lang="en-US" altLang="en-US" sz="1200" smtClean="0">
                <a:solidFill>
                  <a:srgbClr val="898989"/>
                </a:solidFill>
                <a:latin typeface="Calibri" panose="020F0502020204030204" pitchFamily="34" charset="0"/>
              </a:rPr>
              <a:pPr>
                <a:spcBef>
                  <a:spcPct val="0"/>
                </a:spcBef>
                <a:buClrTx/>
                <a:buSzTx/>
                <a:buFontTx/>
                <a:buNone/>
              </a:pPr>
              <a:t>33</a:t>
            </a:fld>
            <a:endParaRPr lang="en-US" altLang="en-US" sz="1200" smtClean="0">
              <a:solidFill>
                <a:srgbClr val="898989"/>
              </a:solidFill>
              <a:latin typeface="Calibri" panose="020F0502020204030204" pitchFamily="34" charset="0"/>
            </a:endParaRPr>
          </a:p>
        </p:txBody>
      </p:sp>
      <p:sp>
        <p:nvSpPr>
          <p:cNvPr id="48131" name="Rectangle 2"/>
          <p:cNvSpPr>
            <a:spLocks noGrp="1" noChangeArrowheads="1"/>
          </p:cNvSpPr>
          <p:nvPr>
            <p:ph idx="4294967295"/>
          </p:nvPr>
        </p:nvSpPr>
        <p:spPr>
          <a:xfrm>
            <a:off x="0" y="990600"/>
            <a:ext cx="9144000" cy="6629400"/>
          </a:xfrm>
        </p:spPr>
        <p:txBody>
          <a:bodyPr/>
          <a:lstStyle/>
          <a:p>
            <a:pPr lvl="3" eaLnBrk="1" hangingPunct="1">
              <a:spcBef>
                <a:spcPct val="0"/>
              </a:spcBef>
              <a:buFont typeface="Times New Roman" panose="02020603050405020304" pitchFamily="18" charset="0"/>
              <a:buChar char="&gt;"/>
            </a:pPr>
            <a:r>
              <a:rPr lang="en-US" altLang="en-US" sz="2200" dirty="0" smtClean="0">
                <a:latin typeface="Times New Roman" panose="02020603050405020304" pitchFamily="18" charset="0"/>
              </a:rPr>
              <a:t>Interpreted what the precautionary principle means in the </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context of domestic law</a:t>
            </a:r>
          </a:p>
          <a:p>
            <a:pPr lvl="4" eaLnBrk="1" hangingPunct="1">
              <a:spcBef>
                <a:spcPct val="0"/>
              </a:spcBef>
              <a:buFont typeface="Times New Roman" panose="02020603050405020304" pitchFamily="18" charset="0"/>
              <a:buChar char="†"/>
            </a:pPr>
            <a:endParaRPr lang="en-US" altLang="en-US" sz="2200" dirty="0" smtClean="0">
              <a:latin typeface="Times New Roman" panose="02020603050405020304" pitchFamily="18" charset="0"/>
            </a:endParaRPr>
          </a:p>
          <a:p>
            <a:pPr lvl="4"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Governmental environment measures must anticipate, prevent</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and attack the causes of environmental degradation</a:t>
            </a:r>
          </a:p>
          <a:p>
            <a:pPr lvl="4" eaLnBrk="1" hangingPunct="1">
              <a:spcBef>
                <a:spcPct val="0"/>
              </a:spcBef>
              <a:buFont typeface="Times New Roman" panose="02020603050405020304" pitchFamily="18" charset="0"/>
              <a:buChar char="†"/>
            </a:pPr>
            <a:endParaRPr lang="en-US" altLang="en-US" sz="2200" dirty="0" smtClean="0">
              <a:latin typeface="Times New Roman" panose="02020603050405020304" pitchFamily="18" charset="0"/>
            </a:endParaRPr>
          </a:p>
          <a:p>
            <a:pPr lvl="4"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Where there are threats of serious and irreversible damage, </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lack of scientific certainty should not be used as a reason for postponing measures to prevent environmental degradation</a:t>
            </a:r>
          </a:p>
          <a:p>
            <a:pPr lvl="4" eaLnBrk="1" hangingPunct="1">
              <a:spcBef>
                <a:spcPct val="0"/>
              </a:spcBef>
              <a:buFont typeface="Times New Roman" panose="02020603050405020304" pitchFamily="18" charset="0"/>
              <a:buChar char="†"/>
            </a:pPr>
            <a:endParaRPr lang="en-US" altLang="en-US" sz="2200" dirty="0" smtClean="0">
              <a:latin typeface="Times New Roman" panose="02020603050405020304" pitchFamily="18" charset="0"/>
            </a:endParaRPr>
          </a:p>
          <a:p>
            <a:pPr lvl="4"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The “onus of proof” is on the actor or the developer/</a:t>
            </a:r>
          </a:p>
          <a:p>
            <a:pPr marL="1252538" lvl="4" indent="0" eaLnBrk="1" hangingPunct="1">
              <a:spcBef>
                <a:spcPct val="0"/>
              </a:spcBef>
              <a:buNone/>
            </a:pPr>
            <a:r>
              <a:rPr lang="en-US" altLang="en-US" sz="2200" dirty="0" smtClean="0">
                <a:latin typeface="Times New Roman" panose="02020603050405020304" pitchFamily="18" charset="0"/>
              </a:rPr>
              <a:t>   industrialist to show that his/her action is environmentally </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   benign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97A00CB7-F483-4450-AECE-820E09686F8D}" type="slidenum">
              <a:rPr lang="en-US" altLang="en-US" sz="1200" smtClean="0">
                <a:solidFill>
                  <a:srgbClr val="898989"/>
                </a:solidFill>
                <a:latin typeface="Calibri" panose="020F0502020204030204" pitchFamily="34" charset="0"/>
              </a:rPr>
              <a:pPr>
                <a:spcBef>
                  <a:spcPct val="0"/>
                </a:spcBef>
                <a:buClrTx/>
                <a:buSzTx/>
                <a:buFontTx/>
                <a:buNone/>
              </a:pPr>
              <a:t>34</a:t>
            </a:fld>
            <a:endParaRPr lang="en-US" altLang="en-US" sz="1200" smtClean="0">
              <a:solidFill>
                <a:srgbClr val="898989"/>
              </a:solidFill>
              <a:latin typeface="Calibri" panose="020F0502020204030204" pitchFamily="34" charset="0"/>
            </a:endParaRPr>
          </a:p>
        </p:txBody>
      </p:sp>
      <p:sp>
        <p:nvSpPr>
          <p:cNvPr id="49155" name="Rectangle 2"/>
          <p:cNvSpPr>
            <a:spLocks noGrp="1" noChangeArrowheads="1"/>
          </p:cNvSpPr>
          <p:nvPr>
            <p:ph idx="4294967295"/>
          </p:nvPr>
        </p:nvSpPr>
        <p:spPr>
          <a:xfrm>
            <a:off x="0" y="838200"/>
            <a:ext cx="8153400" cy="3124200"/>
          </a:xfrm>
        </p:spPr>
        <p:txBody>
          <a:bodyPr/>
          <a:lstStyle/>
          <a:p>
            <a:pPr lvl="3" eaLnBrk="1" hangingPunct="1">
              <a:lnSpc>
                <a:spcPct val="90000"/>
              </a:lnSpc>
              <a:spcBef>
                <a:spcPct val="0"/>
              </a:spcBef>
              <a:buFont typeface="Times New Roman" panose="02020603050405020304" pitchFamily="18" charset="0"/>
              <a:buChar char="&gt;"/>
            </a:pPr>
            <a:r>
              <a:rPr lang="en-US" altLang="en-US" sz="2200" dirty="0" smtClean="0">
                <a:latin typeface="Times New Roman" panose="02020603050405020304" pitchFamily="18" charset="0"/>
              </a:rPr>
              <a:t>Issued various orders/directions including</a:t>
            </a:r>
          </a:p>
          <a:p>
            <a:pPr lvl="4" eaLnBrk="1" hangingPunct="1">
              <a:lnSpc>
                <a:spcPct val="90000"/>
              </a:lnSpc>
              <a:spcBef>
                <a:spcPct val="0"/>
              </a:spcBef>
              <a:buFont typeface="Times New Roman" panose="02020603050405020304" pitchFamily="18" charset="0"/>
              <a:buChar char="†"/>
            </a:pPr>
            <a:endParaRPr lang="en-US" altLang="en-US" sz="2200" dirty="0" smtClean="0">
              <a:latin typeface="Times New Roman" panose="02020603050405020304" pitchFamily="18" charset="0"/>
            </a:endParaRPr>
          </a:p>
          <a:p>
            <a:pPr lvl="4" eaLnBrk="1" hangingPunct="1">
              <a:lnSpc>
                <a:spcPct val="90000"/>
              </a:lnSpc>
              <a:spcBef>
                <a:spcPct val="0"/>
              </a:spcBef>
              <a:buFont typeface="Times New Roman" panose="02020603050405020304" pitchFamily="18" charset="0"/>
              <a:buChar char="†"/>
            </a:pPr>
            <a:r>
              <a:rPr lang="en-US" altLang="en-US" sz="2200" dirty="0" smtClean="0">
                <a:latin typeface="Times New Roman" panose="02020603050405020304" pitchFamily="18" charset="0"/>
              </a:rPr>
              <a:t>Removal of all shrimp culture ponds from 500 </a:t>
            </a:r>
            <a:r>
              <a:rPr lang="en-US" altLang="en-US" sz="2200" dirty="0" err="1" smtClean="0">
                <a:latin typeface="Times New Roman" panose="02020603050405020304" pitchFamily="18" charset="0"/>
              </a:rPr>
              <a:t>metre</a:t>
            </a:r>
            <a:r>
              <a:rPr lang="en-US" altLang="en-US" sz="2200" dirty="0" smtClean="0">
                <a:latin typeface="Times New Roman" panose="02020603050405020304" pitchFamily="18" charset="0"/>
              </a:rPr>
              <a:t> coastal prohibited zone</a:t>
            </a:r>
          </a:p>
          <a:p>
            <a:pPr lvl="4" eaLnBrk="1" hangingPunct="1">
              <a:lnSpc>
                <a:spcPct val="90000"/>
              </a:lnSpc>
              <a:spcBef>
                <a:spcPct val="0"/>
              </a:spcBef>
              <a:buFont typeface="Times New Roman" panose="02020603050405020304" pitchFamily="18" charset="0"/>
              <a:buChar char="†"/>
            </a:pPr>
            <a:endParaRPr lang="en-US" altLang="en-US" sz="2200" dirty="0" smtClean="0">
              <a:latin typeface="Times New Roman" panose="02020603050405020304" pitchFamily="18" charset="0"/>
            </a:endParaRPr>
          </a:p>
          <a:p>
            <a:pPr lvl="4" eaLnBrk="1" hangingPunct="1">
              <a:lnSpc>
                <a:spcPct val="90000"/>
              </a:lnSpc>
              <a:spcBef>
                <a:spcPct val="0"/>
              </a:spcBef>
              <a:buFont typeface="Times New Roman" panose="02020603050405020304" pitchFamily="18" charset="0"/>
              <a:buChar char="†"/>
            </a:pPr>
            <a:r>
              <a:rPr lang="en-US" altLang="en-US" sz="2200" dirty="0" smtClean="0">
                <a:latin typeface="Times New Roman" panose="02020603050405020304" pitchFamily="18" charset="0"/>
              </a:rPr>
              <a:t>Establishment by the central government of a regulatory authority to ensure precautionary pollution controls and EIA of shrimp industrial developments outside the prohibited area</a:t>
            </a:r>
          </a:p>
        </p:txBody>
      </p:sp>
      <p:pic>
        <p:nvPicPr>
          <p:cNvPr id="49156" name="Picture 2" descr="Arizona%20Mariculture%20lined%20shrimp%20pon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771627"/>
            <a:ext cx="4953000" cy="2949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9EDA4876-539C-4D91-BE97-65EBC0E4D709}" type="slidenum">
              <a:rPr lang="en-US" altLang="en-US" sz="1200" smtClean="0">
                <a:solidFill>
                  <a:srgbClr val="898989"/>
                </a:solidFill>
                <a:latin typeface="Calibri" panose="020F0502020204030204" pitchFamily="34" charset="0"/>
              </a:rPr>
              <a:pPr>
                <a:spcBef>
                  <a:spcPct val="0"/>
                </a:spcBef>
                <a:buClrTx/>
                <a:buSzTx/>
                <a:buFontTx/>
                <a:buNone/>
              </a:pPr>
              <a:t>35</a:t>
            </a:fld>
            <a:endParaRPr lang="en-US" altLang="en-US" sz="1200" smtClean="0">
              <a:solidFill>
                <a:srgbClr val="898989"/>
              </a:solidFill>
              <a:latin typeface="Calibri" panose="020F0502020204030204" pitchFamily="34" charset="0"/>
            </a:endParaRPr>
          </a:p>
        </p:txBody>
      </p:sp>
      <p:sp>
        <p:nvSpPr>
          <p:cNvPr id="50179" name="Rectangle 2"/>
          <p:cNvSpPr>
            <a:spLocks noGrp="1" noChangeArrowheads="1"/>
          </p:cNvSpPr>
          <p:nvPr>
            <p:ph idx="4294967295"/>
          </p:nvPr>
        </p:nvSpPr>
        <p:spPr>
          <a:xfrm>
            <a:off x="17463" y="838200"/>
            <a:ext cx="8458200" cy="5518150"/>
          </a:xfrm>
        </p:spPr>
        <p:txBody>
          <a:bodyPr/>
          <a:lstStyle/>
          <a:p>
            <a:pPr lvl="2" eaLnBrk="1" hangingPunct="1">
              <a:spcBef>
                <a:spcPct val="0"/>
              </a:spcBef>
              <a:buFont typeface="Symbol" panose="05050102010706020507" pitchFamily="18" charset="2"/>
              <a:buChar char="-"/>
            </a:pPr>
            <a:r>
              <a:rPr lang="en-US" altLang="en-US" sz="2200" dirty="0" smtClean="0">
                <a:latin typeface="Times New Roman" panose="02020603050405020304" pitchFamily="18" charset="0"/>
              </a:rPr>
              <a:t>Case representing “weak” version of  precaution</a:t>
            </a:r>
          </a:p>
          <a:p>
            <a:pPr lvl="2" eaLnBrk="1" hangingPunct="1">
              <a:spcBef>
                <a:spcPct val="0"/>
              </a:spcBef>
              <a:buFont typeface="Symbol" panose="05050102010706020507" pitchFamily="18" charset="2"/>
              <a:buChar char="*"/>
            </a:pPr>
            <a:endParaRPr lang="en-US" altLang="en-US" sz="2200" i="1" dirty="0" smtClean="0">
              <a:latin typeface="Times New Roman" panose="02020603050405020304" pitchFamily="18" charset="0"/>
            </a:endParaRPr>
          </a:p>
          <a:p>
            <a:pPr lvl="3" eaLnBrk="1" hangingPunct="1">
              <a:spcBef>
                <a:spcPct val="0"/>
              </a:spcBef>
              <a:buFont typeface="Times New Roman" panose="02020603050405020304" pitchFamily="18" charset="0"/>
              <a:buChar char="*"/>
            </a:pPr>
            <a:r>
              <a:rPr lang="en-US" altLang="en-US" sz="2200" i="1" dirty="0" err="1" smtClean="0">
                <a:latin typeface="Times New Roman" panose="02020603050405020304" pitchFamily="18" charset="0"/>
              </a:rPr>
              <a:t>Homalco</a:t>
            </a:r>
            <a:r>
              <a:rPr lang="en-US" altLang="en-US" sz="2200" i="1" dirty="0" smtClean="0">
                <a:latin typeface="Times New Roman" panose="02020603050405020304" pitchFamily="18" charset="0"/>
              </a:rPr>
              <a:t> Indian Band</a:t>
            </a:r>
            <a:r>
              <a:rPr lang="en-US" altLang="en-US" sz="2200" dirty="0" smtClean="0">
                <a:latin typeface="Times New Roman" panose="02020603050405020304" pitchFamily="18" charset="0"/>
              </a:rPr>
              <a:t> v. </a:t>
            </a:r>
            <a:r>
              <a:rPr lang="en-US" altLang="en-US" sz="2200" i="1" dirty="0" smtClean="0">
                <a:latin typeface="Times New Roman" panose="02020603050405020304" pitchFamily="18" charset="0"/>
              </a:rPr>
              <a:t>British Columbia</a:t>
            </a:r>
            <a:r>
              <a:rPr lang="en-US" altLang="en-US" sz="2200" dirty="0" smtClean="0">
                <a:latin typeface="Times New Roman" panose="02020603050405020304" pitchFamily="18" charset="0"/>
              </a:rPr>
              <a:t> (</a:t>
            </a:r>
            <a:r>
              <a:rPr lang="en-US" altLang="en-US" sz="2200" i="1" dirty="0" smtClean="0">
                <a:latin typeface="Times New Roman" panose="02020603050405020304" pitchFamily="18" charset="0"/>
              </a:rPr>
              <a:t>Minister of Agriculture, Food and Fisheries</a:t>
            </a:r>
            <a:r>
              <a:rPr lang="en-US" altLang="en-US" sz="2200" dirty="0" smtClean="0">
                <a:latin typeface="Times New Roman" panose="02020603050405020304" pitchFamily="18" charset="0"/>
              </a:rPr>
              <a:t>) (2005), 39 B.C.L.R. (4</a:t>
            </a:r>
            <a:r>
              <a:rPr lang="en-US" altLang="en-US" sz="2200" baseline="30000" dirty="0" smtClean="0">
                <a:latin typeface="Times New Roman" panose="02020603050405020304" pitchFamily="18" charset="0"/>
              </a:rPr>
              <a:t>th</a:t>
            </a:r>
            <a:r>
              <a:rPr lang="en-US" altLang="en-US" sz="2200" dirty="0" smtClean="0">
                <a:latin typeface="Times New Roman" panose="02020603050405020304" pitchFamily="18" charset="0"/>
              </a:rPr>
              <a:t>) 263 (British Columbia Supreme Court)</a:t>
            </a:r>
          </a:p>
          <a:p>
            <a:pPr lvl="3" eaLnBrk="1" hangingPunct="1">
              <a:spcBef>
                <a:spcPct val="0"/>
              </a:spcBef>
              <a:buFont typeface="Times New Roman" panose="02020603050405020304" pitchFamily="18" charset="0"/>
              <a:buChar char="*"/>
            </a:pPr>
            <a:endParaRPr lang="en-US" altLang="en-US" sz="2200" dirty="0" smtClean="0">
              <a:latin typeface="Times New Roman" panose="02020603050405020304" pitchFamily="18" charset="0"/>
            </a:endParaRPr>
          </a:p>
          <a:p>
            <a:pPr lvl="3"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Indian band challenged governmental                                           grant of approval to raise </a:t>
            </a:r>
            <a:r>
              <a:rPr lang="en-US" altLang="en-US" sz="2200" u="sng" dirty="0" smtClean="0">
                <a:latin typeface="Times New Roman" panose="02020603050405020304" pitchFamily="18" charset="0"/>
              </a:rPr>
              <a:t>Atlantic</a:t>
            </a:r>
            <a:r>
              <a:rPr lang="en-US" altLang="en-US" sz="2200" dirty="0" smtClean="0">
                <a:latin typeface="Times New Roman" panose="02020603050405020304" pitchFamily="18" charset="0"/>
              </a:rPr>
              <a:t>                                        salmon on a fish farm instead of                                        previously stocked </a:t>
            </a:r>
            <a:r>
              <a:rPr lang="en-US" altLang="en-US" sz="2200" u="sng" dirty="0" smtClean="0">
                <a:latin typeface="Times New Roman" panose="02020603050405020304" pitchFamily="18" charset="0"/>
              </a:rPr>
              <a:t>Pacific</a:t>
            </a:r>
            <a:r>
              <a:rPr lang="en-US" altLang="en-US" sz="2200" dirty="0" smtClean="0">
                <a:latin typeface="Times New Roman" panose="02020603050405020304" pitchFamily="18" charset="0"/>
              </a:rPr>
              <a:t> salmon</a:t>
            </a:r>
          </a:p>
          <a:p>
            <a:pPr lvl="3" eaLnBrk="1" hangingPunct="1">
              <a:spcBef>
                <a:spcPct val="0"/>
              </a:spcBef>
              <a:buFont typeface="Times New Roman" panose="02020603050405020304" pitchFamily="18" charset="0"/>
              <a:buChar char="*"/>
            </a:pPr>
            <a:endParaRPr lang="en-US" altLang="en-US" sz="2200" dirty="0" smtClean="0">
              <a:latin typeface="Times New Roman" panose="02020603050405020304" pitchFamily="18" charset="0"/>
            </a:endParaRPr>
          </a:p>
          <a:p>
            <a:pPr lvl="3"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Grounds of challenge included government failure to adequately consult with the Indian band and failure to properly apply the precautionary principle</a:t>
            </a:r>
            <a:endParaRPr lang="en-US" altLang="en-US" sz="2200" i="1" dirty="0" smtClean="0">
              <a:latin typeface="Times New Roman" panose="02020603050405020304" pitchFamily="18" charset="0"/>
            </a:endParaRPr>
          </a:p>
        </p:txBody>
      </p:sp>
      <p:pic>
        <p:nvPicPr>
          <p:cNvPr id="50180" name="Picture 2" descr="net_pens_plus_sma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01227" y="2438400"/>
            <a:ext cx="2574436" cy="1997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39F42249-A9D0-48C6-93AD-8220D290E5C8}" type="slidenum">
              <a:rPr lang="en-US" altLang="en-US" sz="1200" smtClean="0">
                <a:solidFill>
                  <a:srgbClr val="898989"/>
                </a:solidFill>
                <a:latin typeface="Calibri" panose="020F0502020204030204" pitchFamily="34" charset="0"/>
              </a:rPr>
              <a:pPr>
                <a:spcBef>
                  <a:spcPct val="0"/>
                </a:spcBef>
                <a:buClrTx/>
                <a:buSzTx/>
                <a:buFontTx/>
                <a:buNone/>
              </a:pPr>
              <a:t>36</a:t>
            </a:fld>
            <a:endParaRPr lang="en-US" altLang="en-US" sz="1200" smtClean="0">
              <a:solidFill>
                <a:srgbClr val="898989"/>
              </a:solidFill>
              <a:latin typeface="Calibri" panose="020F0502020204030204" pitchFamily="34" charset="0"/>
            </a:endParaRPr>
          </a:p>
        </p:txBody>
      </p:sp>
      <p:sp>
        <p:nvSpPr>
          <p:cNvPr id="51203" name="Rectangle 2"/>
          <p:cNvSpPr>
            <a:spLocks noGrp="1" noChangeArrowheads="1"/>
          </p:cNvSpPr>
          <p:nvPr>
            <p:ph idx="4294967295"/>
          </p:nvPr>
        </p:nvSpPr>
        <p:spPr>
          <a:xfrm>
            <a:off x="17463" y="838200"/>
            <a:ext cx="8763000" cy="4572000"/>
          </a:xfrm>
        </p:spPr>
        <p:txBody>
          <a:bodyPr/>
          <a:lstStyle/>
          <a:p>
            <a:pPr lvl="3" eaLnBrk="1" hangingPunct="1">
              <a:spcBef>
                <a:spcPct val="0"/>
              </a:spcBef>
              <a:buFont typeface="Times New Roman" panose="02020603050405020304" pitchFamily="18" charset="0"/>
              <a:buChar char="&gt;"/>
            </a:pPr>
            <a:r>
              <a:rPr lang="en-US" altLang="en-US" sz="2200" dirty="0" smtClean="0">
                <a:latin typeface="Times New Roman" panose="02020603050405020304" pitchFamily="18" charset="0"/>
              </a:rPr>
              <a:t>Indian band argued strong “reverse onus” approach to precaution</a:t>
            </a:r>
          </a:p>
          <a:p>
            <a:pPr lvl="3" eaLnBrk="1" hangingPunct="1">
              <a:spcBef>
                <a:spcPct val="0"/>
              </a:spcBef>
              <a:buFont typeface="Times New Roman" panose="02020603050405020304" pitchFamily="18" charset="0"/>
              <a:buNone/>
            </a:pPr>
            <a:endParaRPr lang="en-US" altLang="en-US" sz="2200" dirty="0" smtClean="0">
              <a:latin typeface="Times New Roman" panose="02020603050405020304" pitchFamily="18" charset="0"/>
            </a:endParaRPr>
          </a:p>
          <a:p>
            <a:pPr lvl="4"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No approval of farming Atlantic salmon should be granted until the British Columbia ministry and industry proponent can prove there is no risk to wild salmon</a:t>
            </a:r>
          </a:p>
          <a:p>
            <a:pPr lvl="4" eaLnBrk="1" hangingPunct="1">
              <a:spcBef>
                <a:spcPct val="0"/>
              </a:spcBef>
              <a:buFont typeface="Times New Roman" panose="02020603050405020304" pitchFamily="18" charset="0"/>
              <a:buChar char="†"/>
            </a:pPr>
            <a:endParaRPr lang="en-US" altLang="en-US" sz="2200" dirty="0" smtClean="0">
              <a:latin typeface="Times New Roman" panose="02020603050405020304" pitchFamily="18" charset="0"/>
            </a:endParaRPr>
          </a:p>
          <a:p>
            <a:pPr lvl="4"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Gaps in scientific knowledge and research make such proof impossible</a:t>
            </a:r>
          </a:p>
          <a:p>
            <a:pPr lvl="4" eaLnBrk="1" hangingPunct="1">
              <a:spcBef>
                <a:spcPct val="0"/>
              </a:spcBef>
              <a:buFont typeface="Times New Roman" panose="02020603050405020304" pitchFamily="18" charset="0"/>
              <a:buChar char="†"/>
            </a:pPr>
            <a:endParaRPr lang="en-US" altLang="en-US" sz="2200" dirty="0" smtClean="0">
              <a:latin typeface="Times New Roman" panose="02020603050405020304" pitchFamily="18" charset="0"/>
            </a:endParaRPr>
          </a:p>
          <a:p>
            <a:pPr lvl="4"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Therefore, no approval</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should be allowed</a:t>
            </a:r>
          </a:p>
        </p:txBody>
      </p:sp>
      <p:pic>
        <p:nvPicPr>
          <p:cNvPr id="51204" name="Picture 2" descr="SalmonGoroundNatlGe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429000"/>
            <a:ext cx="4080055"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4AF2A1F7-00C4-4362-807C-22EE5B082060}" type="slidenum">
              <a:rPr lang="en-US" altLang="en-US" sz="1200" smtClean="0">
                <a:solidFill>
                  <a:srgbClr val="898989"/>
                </a:solidFill>
                <a:latin typeface="Calibri" panose="020F0502020204030204" pitchFamily="34" charset="0"/>
              </a:rPr>
              <a:pPr>
                <a:spcBef>
                  <a:spcPct val="0"/>
                </a:spcBef>
                <a:buClrTx/>
                <a:buSzTx/>
                <a:buFontTx/>
                <a:buNone/>
              </a:pPr>
              <a:t>37</a:t>
            </a:fld>
            <a:endParaRPr lang="en-US" altLang="en-US" sz="1200" smtClean="0">
              <a:solidFill>
                <a:srgbClr val="898989"/>
              </a:solidFill>
              <a:latin typeface="Calibri" panose="020F0502020204030204" pitchFamily="34" charset="0"/>
            </a:endParaRPr>
          </a:p>
        </p:txBody>
      </p:sp>
      <p:sp>
        <p:nvSpPr>
          <p:cNvPr id="52227" name="Rectangle 2"/>
          <p:cNvSpPr>
            <a:spLocks noGrp="1" noChangeArrowheads="1"/>
          </p:cNvSpPr>
          <p:nvPr>
            <p:ph idx="4294967295"/>
          </p:nvPr>
        </p:nvSpPr>
        <p:spPr>
          <a:xfrm>
            <a:off x="-76200" y="747713"/>
            <a:ext cx="8991600" cy="5486400"/>
          </a:xfrm>
        </p:spPr>
        <p:txBody>
          <a:bodyPr/>
          <a:lstStyle/>
          <a:p>
            <a:pPr lvl="3" eaLnBrk="1" hangingPunct="1">
              <a:lnSpc>
                <a:spcPct val="90000"/>
              </a:lnSpc>
              <a:spcBef>
                <a:spcPct val="0"/>
              </a:spcBef>
              <a:buFont typeface="Times New Roman" panose="02020603050405020304" pitchFamily="18" charset="0"/>
              <a:buChar char="&gt;"/>
            </a:pPr>
            <a:r>
              <a:rPr lang="en-US" altLang="en-US" sz="2200" dirty="0" smtClean="0">
                <a:latin typeface="Times New Roman" panose="02020603050405020304" pitchFamily="18" charset="0"/>
              </a:rPr>
              <a:t>British Columbia Ministry and aquaculture proponent argued</a:t>
            </a:r>
          </a:p>
          <a:p>
            <a:pPr lvl="3" eaLnBrk="1" hangingPunct="1">
              <a:lnSpc>
                <a:spcPct val="90000"/>
              </a:lnSpc>
              <a:spcBef>
                <a:spcPct val="0"/>
              </a:spcBef>
              <a:buFont typeface="Times New Roman" panose="02020603050405020304" pitchFamily="18" charset="0"/>
              <a:buNone/>
            </a:pPr>
            <a:endParaRPr lang="en-US" altLang="en-US" sz="2200" dirty="0" smtClean="0">
              <a:latin typeface="Times New Roman" panose="02020603050405020304" pitchFamily="18" charset="0"/>
            </a:endParaRPr>
          </a:p>
          <a:p>
            <a:pPr lvl="4" eaLnBrk="1" hangingPunct="1">
              <a:lnSpc>
                <a:spcPct val="90000"/>
              </a:lnSpc>
              <a:spcBef>
                <a:spcPct val="0"/>
              </a:spcBef>
              <a:buFont typeface="Times New Roman" panose="02020603050405020304" pitchFamily="18" charset="0"/>
              <a:buChar char="†"/>
            </a:pPr>
            <a:r>
              <a:rPr lang="en-US" altLang="en-US" sz="2200" dirty="0" smtClean="0">
                <a:latin typeface="Times New Roman" panose="02020603050405020304" pitchFamily="18" charset="0"/>
              </a:rPr>
              <a:t>Against a strong “reverse onus” approach</a:t>
            </a:r>
          </a:p>
          <a:p>
            <a:pPr lvl="4" eaLnBrk="1" hangingPunct="1">
              <a:lnSpc>
                <a:spcPct val="90000"/>
              </a:lnSpc>
              <a:spcBef>
                <a:spcPct val="0"/>
              </a:spcBef>
              <a:buFont typeface="Times New Roman" panose="02020603050405020304" pitchFamily="18" charset="0"/>
              <a:buChar char="†"/>
            </a:pPr>
            <a:endParaRPr lang="en-US" altLang="en-US" sz="2200" dirty="0" smtClean="0">
              <a:latin typeface="Times New Roman" panose="02020603050405020304" pitchFamily="18" charset="0"/>
            </a:endParaRPr>
          </a:p>
          <a:p>
            <a:pPr lvl="4" eaLnBrk="1" hangingPunct="1">
              <a:lnSpc>
                <a:spcPct val="90000"/>
              </a:lnSpc>
              <a:spcBef>
                <a:spcPct val="0"/>
              </a:spcBef>
              <a:buFont typeface="Times New Roman" panose="02020603050405020304" pitchFamily="18" charset="0"/>
              <a:buChar char="†"/>
            </a:pPr>
            <a:r>
              <a:rPr lang="en-US" altLang="en-US" sz="2200" dirty="0" smtClean="0">
                <a:latin typeface="Times New Roman" panose="02020603050405020304" pitchFamily="18" charset="0"/>
              </a:rPr>
              <a:t>In </a:t>
            </a:r>
            <a:r>
              <a:rPr lang="en-US" altLang="en-US" sz="2200" dirty="0" err="1" smtClean="0">
                <a:latin typeface="Times New Roman" panose="02020603050405020304" pitchFamily="18" charset="0"/>
              </a:rPr>
              <a:t>favour</a:t>
            </a:r>
            <a:r>
              <a:rPr lang="en-US" altLang="en-US" sz="2200" dirty="0" smtClean="0">
                <a:latin typeface="Times New Roman" panose="02020603050405020304" pitchFamily="18" charset="0"/>
              </a:rPr>
              <a:t> of a weakened version</a:t>
            </a:r>
          </a:p>
          <a:p>
            <a:pPr lvl="4" eaLnBrk="1" hangingPunct="1">
              <a:lnSpc>
                <a:spcPct val="90000"/>
              </a:lnSpc>
              <a:spcBef>
                <a:spcPct val="0"/>
              </a:spcBef>
              <a:buFont typeface="Times New Roman" panose="02020603050405020304" pitchFamily="18" charset="0"/>
              <a:buNone/>
            </a:pPr>
            <a:endParaRPr lang="en-US" altLang="en-US" sz="2200" dirty="0" smtClean="0">
              <a:latin typeface="Times New Roman" panose="02020603050405020304" pitchFamily="18" charset="0"/>
            </a:endParaRPr>
          </a:p>
          <a:p>
            <a:pPr lvl="4" eaLnBrk="1" hangingPunct="1">
              <a:lnSpc>
                <a:spcPct val="90000"/>
              </a:lnSpc>
              <a:spcBef>
                <a:spcPct val="0"/>
              </a:spcBef>
              <a:buFont typeface="Times New Roman" panose="02020603050405020304" pitchFamily="18" charset="0"/>
              <a:buNone/>
            </a:pPr>
            <a:r>
              <a:rPr lang="en-US" altLang="en-US" sz="2200" dirty="0" smtClean="0">
                <a:latin typeface="Times New Roman" panose="02020603050405020304" pitchFamily="18" charset="0"/>
              </a:rPr>
              <a:t>	“[T]he principle really means that lack of scientific knowledge is not a basis for failing to pass regulations</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or controls to avoid potential serious or irreversible damage to the environment”</a:t>
            </a:r>
          </a:p>
          <a:p>
            <a:pPr lvl="4" eaLnBrk="1" hangingPunct="1">
              <a:lnSpc>
                <a:spcPct val="90000"/>
              </a:lnSpc>
              <a:spcBef>
                <a:spcPct val="0"/>
              </a:spcBef>
              <a:buFont typeface="Times New Roman" panose="02020603050405020304" pitchFamily="18" charset="0"/>
              <a:buChar char="†"/>
            </a:pPr>
            <a:endParaRPr lang="en-US" altLang="en-US" sz="2200" dirty="0" smtClean="0">
              <a:latin typeface="Times New Roman" panose="02020603050405020304" pitchFamily="18" charset="0"/>
            </a:endParaRPr>
          </a:p>
          <a:p>
            <a:pPr lvl="4" eaLnBrk="1" hangingPunct="1">
              <a:lnSpc>
                <a:spcPct val="90000"/>
              </a:lnSpc>
              <a:spcBef>
                <a:spcPct val="0"/>
              </a:spcBef>
              <a:buFont typeface="Times New Roman" panose="02020603050405020304" pitchFamily="18" charset="0"/>
              <a:buChar char="†"/>
            </a:pPr>
            <a:r>
              <a:rPr lang="en-US" altLang="en-US" sz="2200" dirty="0" smtClean="0">
                <a:latin typeface="Times New Roman" panose="02020603050405020304" pitchFamily="18" charset="0"/>
              </a:rPr>
              <a:t>We have already passed                                                              precautionary regulations,                                                                                   for example, regarding                                                           escape prevention                                                           requirements through                                                            technical standards for                                                                  net pens</a:t>
            </a:r>
          </a:p>
          <a:p>
            <a:pPr lvl="4" eaLnBrk="1" hangingPunct="1">
              <a:lnSpc>
                <a:spcPct val="90000"/>
              </a:lnSpc>
              <a:spcBef>
                <a:spcPct val="0"/>
              </a:spcBef>
              <a:buFont typeface="Times New Roman" panose="02020603050405020304" pitchFamily="18" charset="0"/>
              <a:buChar char="†"/>
            </a:pPr>
            <a:endParaRPr lang="en-US" altLang="en-US" sz="2400" dirty="0" smtClean="0">
              <a:latin typeface="Times New Roman" panose="02020603050405020304" pitchFamily="18" charset="0"/>
            </a:endParaRPr>
          </a:p>
        </p:txBody>
      </p:sp>
      <p:pic>
        <p:nvPicPr>
          <p:cNvPr id="52228" name="Picture 2" descr="bc-091023-salmon-far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657600"/>
            <a:ext cx="4259067"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E74D0BF8-409D-4877-93F5-67CAA6F722AE}" type="slidenum">
              <a:rPr lang="en-US" altLang="en-US" sz="1200" smtClean="0">
                <a:solidFill>
                  <a:srgbClr val="898989"/>
                </a:solidFill>
                <a:latin typeface="Calibri" panose="020F0502020204030204" pitchFamily="34" charset="0"/>
              </a:rPr>
              <a:pPr>
                <a:spcBef>
                  <a:spcPct val="0"/>
                </a:spcBef>
                <a:buClrTx/>
                <a:buSzTx/>
                <a:buFontTx/>
                <a:buNone/>
              </a:pPr>
              <a:t>38</a:t>
            </a:fld>
            <a:endParaRPr lang="en-US" altLang="en-US" sz="1200" smtClean="0">
              <a:solidFill>
                <a:srgbClr val="898989"/>
              </a:solidFill>
              <a:latin typeface="Calibri" panose="020F0502020204030204" pitchFamily="34" charset="0"/>
            </a:endParaRPr>
          </a:p>
        </p:txBody>
      </p:sp>
      <p:sp>
        <p:nvSpPr>
          <p:cNvPr id="53251" name="Rectangle 2"/>
          <p:cNvSpPr>
            <a:spLocks noGrp="1" noChangeArrowheads="1"/>
          </p:cNvSpPr>
          <p:nvPr>
            <p:ph idx="4294967295"/>
          </p:nvPr>
        </p:nvSpPr>
        <p:spPr>
          <a:xfrm>
            <a:off x="-152400" y="914400"/>
            <a:ext cx="8915400" cy="6858000"/>
          </a:xfrm>
        </p:spPr>
        <p:txBody>
          <a:bodyPr/>
          <a:lstStyle/>
          <a:p>
            <a:pPr lvl="3" eaLnBrk="1" hangingPunct="1">
              <a:spcBef>
                <a:spcPct val="0"/>
              </a:spcBef>
              <a:buFont typeface="Times New Roman" panose="02020603050405020304" pitchFamily="18" charset="0"/>
              <a:buChar char="&gt;"/>
            </a:pPr>
            <a:r>
              <a:rPr lang="en-US" altLang="en-US" sz="2200" dirty="0" smtClean="0">
                <a:latin typeface="Times New Roman" panose="02020603050405020304" pitchFamily="18" charset="0"/>
              </a:rPr>
              <a:t>British Columbia Supreme Court                                                    agreed with the government/industry                                          position on precaution</a:t>
            </a:r>
          </a:p>
          <a:p>
            <a:pPr lvl="4" eaLnBrk="1" hangingPunct="1">
              <a:spcBef>
                <a:spcPct val="0"/>
              </a:spcBef>
              <a:buFont typeface="Times New Roman" panose="02020603050405020304" pitchFamily="18" charset="0"/>
              <a:buChar char="†"/>
            </a:pPr>
            <a:endParaRPr lang="en-US" altLang="en-US" sz="2200" dirty="0" smtClean="0">
              <a:latin typeface="Times New Roman" panose="02020603050405020304" pitchFamily="18" charset="0"/>
            </a:endParaRPr>
          </a:p>
          <a:p>
            <a:pPr lvl="4" eaLnBrk="1" hangingPunct="1">
              <a:spcBef>
                <a:spcPct val="0"/>
              </a:spcBef>
              <a:buFont typeface="Times New Roman" panose="02020603050405020304" pitchFamily="18" charset="0"/>
              <a:buChar char="†"/>
            </a:pPr>
            <a:endParaRPr lang="en-US" altLang="en-US" sz="2200" dirty="0">
              <a:latin typeface="Times New Roman" panose="02020603050405020304" pitchFamily="18" charset="0"/>
            </a:endParaRPr>
          </a:p>
          <a:p>
            <a:pPr lvl="4" eaLnBrk="1" hangingPunct="1">
              <a:spcBef>
                <a:spcPct val="0"/>
              </a:spcBef>
              <a:buFont typeface="Times New Roman" panose="02020603050405020304" pitchFamily="18" charset="0"/>
              <a:buChar char="†"/>
            </a:pPr>
            <a:endParaRPr lang="en-US" altLang="en-US" sz="2200" dirty="0" smtClean="0">
              <a:latin typeface="Times New Roman" panose="02020603050405020304" pitchFamily="18" charset="0"/>
            </a:endParaRPr>
          </a:p>
          <a:p>
            <a:pPr lvl="4"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The precautionary principle does not require governments to </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halt all activity which may pose some risk to the environment until that can be proven otherwise </a:t>
            </a:r>
          </a:p>
          <a:p>
            <a:pPr lvl="4" eaLnBrk="1" hangingPunct="1">
              <a:spcBef>
                <a:spcPct val="0"/>
              </a:spcBef>
              <a:buFont typeface="Times New Roman" panose="02020603050405020304" pitchFamily="18" charset="0"/>
              <a:buChar char="†"/>
            </a:pPr>
            <a:endParaRPr lang="en-US" altLang="en-US" sz="2200" dirty="0" smtClean="0">
              <a:latin typeface="Times New Roman" panose="02020603050405020304" pitchFamily="18" charset="0"/>
            </a:endParaRPr>
          </a:p>
          <a:p>
            <a:pPr lvl="4"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The decisions on what activity to allow and how to control it often require a balancing of interests and concerns and a weighing of risks. Court suggested an adaptive management approach would be a proper means of accommodation which should be the topic of further discussions/consultations</a:t>
            </a:r>
          </a:p>
        </p:txBody>
      </p:sp>
      <p:pic>
        <p:nvPicPr>
          <p:cNvPr id="53252" name="Picture 2" descr="bc-generic-law-courts-laanel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914400"/>
            <a:ext cx="3200400" cy="179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ADECB65D-C6D6-464E-B0DA-18B87B88B28A}" type="slidenum">
              <a:rPr lang="en-US" altLang="en-US" sz="1200" smtClean="0">
                <a:solidFill>
                  <a:srgbClr val="898989"/>
                </a:solidFill>
                <a:latin typeface="Calibri" panose="020F0502020204030204" pitchFamily="34" charset="0"/>
              </a:rPr>
              <a:pPr>
                <a:spcBef>
                  <a:spcPct val="0"/>
                </a:spcBef>
                <a:buClrTx/>
                <a:buSzTx/>
                <a:buFontTx/>
                <a:buNone/>
              </a:pPr>
              <a:t>39</a:t>
            </a:fld>
            <a:endParaRPr lang="en-US" altLang="en-US" sz="1200" smtClean="0">
              <a:solidFill>
                <a:srgbClr val="898989"/>
              </a:solidFill>
              <a:latin typeface="Calibri" panose="020F0502020204030204" pitchFamily="34" charset="0"/>
            </a:endParaRPr>
          </a:p>
        </p:txBody>
      </p:sp>
      <p:sp>
        <p:nvSpPr>
          <p:cNvPr id="54275" name="Rectangle 2"/>
          <p:cNvSpPr>
            <a:spLocks noGrp="1" noChangeArrowheads="1"/>
          </p:cNvSpPr>
          <p:nvPr>
            <p:ph idx="4294967295"/>
          </p:nvPr>
        </p:nvSpPr>
        <p:spPr>
          <a:xfrm>
            <a:off x="0" y="769938"/>
            <a:ext cx="9144000" cy="2057400"/>
          </a:xfrm>
        </p:spPr>
        <p:txBody>
          <a:bodyPr/>
          <a:lstStyle/>
          <a:p>
            <a:pPr lvl="3" eaLnBrk="1" hangingPunct="1">
              <a:spcBef>
                <a:spcPct val="0"/>
              </a:spcBef>
              <a:buFont typeface="Times New Roman" panose="02020603050405020304" pitchFamily="18" charset="0"/>
              <a:buChar char="&gt;"/>
            </a:pPr>
            <a:r>
              <a:rPr lang="en-US" altLang="en-US" sz="2200" dirty="0" smtClean="0">
                <a:latin typeface="Times New Roman" panose="02020603050405020304" pitchFamily="18" charset="0"/>
              </a:rPr>
              <a:t>British Columbia Court found there had not been adequate consultation with the Indian band</a:t>
            </a:r>
          </a:p>
          <a:p>
            <a:pPr lvl="4" eaLnBrk="1" hangingPunct="1">
              <a:spcBef>
                <a:spcPct val="0"/>
              </a:spcBef>
              <a:buFont typeface="Times New Roman" panose="02020603050405020304" pitchFamily="18" charset="0"/>
              <a:buChar char="~"/>
            </a:pPr>
            <a:endParaRPr lang="en-US" altLang="en-US" sz="2200" dirty="0" smtClean="0">
              <a:latin typeface="Times New Roman" panose="02020603050405020304" pitchFamily="18" charset="0"/>
            </a:endParaRPr>
          </a:p>
          <a:p>
            <a:pPr lvl="4"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Court left it to Department of Fisheries and Oceans to</a:t>
            </a:r>
          </a:p>
          <a:p>
            <a:pPr lvl="4" eaLnBrk="1" hangingPunct="1">
              <a:spcBef>
                <a:spcPct val="0"/>
              </a:spcBef>
              <a:buFont typeface="Times New Roman" panose="02020603050405020304" pitchFamily="18" charset="0"/>
              <a:buNone/>
            </a:pPr>
            <a:r>
              <a:rPr lang="en-US" altLang="en-US" sz="2200" dirty="0" smtClean="0">
                <a:latin typeface="Times New Roman" panose="02020603050405020304" pitchFamily="18" charset="0"/>
              </a:rPr>
              <a:t>further consult with the Indian band</a:t>
            </a:r>
          </a:p>
        </p:txBody>
      </p:sp>
      <p:pic>
        <p:nvPicPr>
          <p:cNvPr id="54276" name="Picture 2" descr="bcsalm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727326"/>
            <a:ext cx="464185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Rectangle 3"/>
          <p:cNvSpPr>
            <a:spLocks noChangeArrowheads="1"/>
          </p:cNvSpPr>
          <p:nvPr/>
        </p:nvSpPr>
        <p:spPr bwMode="auto">
          <a:xfrm>
            <a:off x="2968625" y="6480176"/>
            <a:ext cx="5105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1200" dirty="0">
                <a:latin typeface="Times New Roman" panose="02020603050405020304" pitchFamily="18" charset="0"/>
                <a:cs typeface="Times New Roman" panose="02020603050405020304" pitchFamily="18" charset="0"/>
              </a:rPr>
              <a:t>http://www.agf.gov.bc.ca/fisheries/images/bcsalm1.jpg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A8873D44-8E89-471C-B36B-3D1618C41CA7}" type="slidenum">
              <a:rPr lang="en-US" altLang="en-US" sz="1200" smtClean="0">
                <a:solidFill>
                  <a:srgbClr val="898989"/>
                </a:solidFill>
                <a:latin typeface="Calibri" panose="020F0502020204030204" pitchFamily="34" charset="0"/>
              </a:rPr>
              <a:pPr>
                <a:spcBef>
                  <a:spcPct val="0"/>
                </a:spcBef>
                <a:buClrTx/>
                <a:buSzTx/>
                <a:buFontTx/>
                <a:buNone/>
              </a:pPr>
              <a:t>4</a:t>
            </a:fld>
            <a:endParaRPr lang="en-US" altLang="en-US" sz="1200" smtClean="0">
              <a:solidFill>
                <a:srgbClr val="898989"/>
              </a:solidFill>
              <a:latin typeface="Calibri" panose="020F0502020204030204" pitchFamily="34" charset="0"/>
            </a:endParaRPr>
          </a:p>
        </p:txBody>
      </p:sp>
      <p:sp>
        <p:nvSpPr>
          <p:cNvPr id="11266" name="Rectangle 3"/>
          <p:cNvSpPr>
            <a:spLocks noGrp="1" noChangeArrowheads="1"/>
          </p:cNvSpPr>
          <p:nvPr>
            <p:ph idx="4294967295"/>
          </p:nvPr>
        </p:nvSpPr>
        <p:spPr>
          <a:xfrm>
            <a:off x="228600" y="228600"/>
            <a:ext cx="8610600" cy="6492875"/>
          </a:xfrm>
        </p:spPr>
        <p:txBody>
          <a:bodyPr rtlCol="0">
            <a:normAutofit/>
          </a:bodyPr>
          <a:lstStyle/>
          <a:p>
            <a:pPr eaLnBrk="1" fontAlgn="auto" hangingPunct="1">
              <a:spcBef>
                <a:spcPct val="0"/>
              </a:spcBef>
              <a:spcAft>
                <a:spcPts val="0"/>
              </a:spcAft>
              <a:buFont typeface="Times New Roman" pitchFamily="18" charset="0"/>
              <a:buChar char="•"/>
              <a:defRPr/>
            </a:pPr>
            <a:endParaRPr lang="en-US" sz="2200" dirty="0" smtClean="0">
              <a:latin typeface="Times New Roman" pitchFamily="18" charset="0"/>
            </a:endParaRPr>
          </a:p>
          <a:p>
            <a:pPr eaLnBrk="1" fontAlgn="auto" hangingPunct="1">
              <a:spcBef>
                <a:spcPct val="0"/>
              </a:spcBef>
              <a:spcAft>
                <a:spcPts val="0"/>
              </a:spcAft>
              <a:buFont typeface="Times New Roman" pitchFamily="18" charset="0"/>
              <a:buChar char="•"/>
              <a:defRPr/>
            </a:pPr>
            <a:endParaRPr lang="en-US" sz="2200" dirty="0">
              <a:latin typeface="Times New Roman" pitchFamily="18" charset="0"/>
            </a:endParaRPr>
          </a:p>
          <a:p>
            <a:pPr eaLnBrk="1" fontAlgn="auto" hangingPunct="1">
              <a:spcBef>
                <a:spcPct val="0"/>
              </a:spcBef>
              <a:spcAft>
                <a:spcPts val="0"/>
              </a:spcAft>
              <a:buFont typeface="Symbol" panose="05050102010706020507" pitchFamily="18" charset="2"/>
              <a:buChar char="·"/>
              <a:defRPr/>
            </a:pPr>
            <a:r>
              <a:rPr lang="en-US" sz="2200" dirty="0" smtClean="0">
                <a:latin typeface="Times New Roman" pitchFamily="18" charset="0"/>
              </a:rPr>
              <a:t>Three Nautical Images Help Capture How the Precautionary Approach/ Principle Has Been Faring in Governance Practice</a:t>
            </a:r>
          </a:p>
          <a:p>
            <a:pPr eaLnBrk="1" fontAlgn="auto" hangingPunct="1">
              <a:spcBef>
                <a:spcPct val="0"/>
              </a:spcBef>
              <a:spcAft>
                <a:spcPts val="0"/>
              </a:spcAft>
              <a:defRPr/>
            </a:pPr>
            <a:endParaRPr lang="en-US" sz="2200" dirty="0" smtClean="0">
              <a:latin typeface="Times New Roman" pitchFamily="18" charset="0"/>
            </a:endParaRPr>
          </a:p>
          <a:p>
            <a:pPr eaLnBrk="1" fontAlgn="auto" hangingPunct="1">
              <a:spcBef>
                <a:spcPct val="0"/>
              </a:spcBef>
              <a:spcAft>
                <a:spcPts val="0"/>
              </a:spcAft>
              <a:buFontTx/>
              <a:buNone/>
              <a:defRPr/>
            </a:pPr>
            <a:r>
              <a:rPr lang="en-US" sz="2200" dirty="0" smtClean="0">
                <a:latin typeface="Times New Roman" pitchFamily="18" charset="0"/>
              </a:rPr>
              <a:t>1.  Beacon of Hope</a:t>
            </a:r>
          </a:p>
          <a:p>
            <a:pPr eaLnBrk="1" fontAlgn="auto" hangingPunct="1">
              <a:spcBef>
                <a:spcPct val="0"/>
              </a:spcBef>
              <a:spcAft>
                <a:spcPts val="0"/>
              </a:spcAft>
              <a:defRPr/>
            </a:pPr>
            <a:endParaRPr lang="en-US" sz="2200" dirty="0" smtClean="0">
              <a:latin typeface="Times New Roman" pitchFamily="18" charset="0"/>
            </a:endParaRPr>
          </a:p>
          <a:p>
            <a:pPr eaLnBrk="1" fontAlgn="auto" hangingPunct="1">
              <a:spcBef>
                <a:spcPct val="0"/>
              </a:spcBef>
              <a:spcAft>
                <a:spcPts val="0"/>
              </a:spcAft>
              <a:buFontTx/>
              <a:buNone/>
              <a:defRPr/>
            </a:pPr>
            <a:r>
              <a:rPr lang="en-US" sz="2200" dirty="0" smtClean="0">
                <a:latin typeface="Times New Roman" pitchFamily="18" charset="0"/>
              </a:rPr>
              <a:t>2.  Sea of Confusion</a:t>
            </a:r>
          </a:p>
          <a:p>
            <a:pPr eaLnBrk="1" fontAlgn="auto" hangingPunct="1">
              <a:spcBef>
                <a:spcPct val="0"/>
              </a:spcBef>
              <a:spcAft>
                <a:spcPts val="0"/>
              </a:spcAft>
              <a:defRPr/>
            </a:pPr>
            <a:endParaRPr lang="en-US" sz="2200" dirty="0" smtClean="0">
              <a:latin typeface="Times New Roman" pitchFamily="18" charset="0"/>
            </a:endParaRPr>
          </a:p>
          <a:p>
            <a:pPr marL="457200" indent="-457200" eaLnBrk="1" fontAlgn="auto" hangingPunct="1">
              <a:spcBef>
                <a:spcPct val="0"/>
              </a:spcBef>
              <a:spcAft>
                <a:spcPts val="0"/>
              </a:spcAft>
              <a:buFont typeface="Arial" charset="0"/>
              <a:buNone/>
              <a:defRPr/>
            </a:pPr>
            <a:r>
              <a:rPr lang="en-US" sz="2200" dirty="0" smtClean="0">
                <a:latin typeface="Times New Roman" pitchFamily="18" charset="0"/>
              </a:rPr>
              <a:t>3.  Sea of Challenges</a:t>
            </a:r>
          </a:p>
        </p:txBody>
      </p:sp>
      <p:pic>
        <p:nvPicPr>
          <p:cNvPr id="2048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120167"/>
            <a:ext cx="4370387"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00B4B994-DE3A-471A-B693-98D5F957C182}" type="slidenum">
              <a:rPr lang="en-US" altLang="en-US" sz="1200" smtClean="0">
                <a:solidFill>
                  <a:srgbClr val="898989"/>
                </a:solidFill>
                <a:latin typeface="Calibri" panose="020F0502020204030204" pitchFamily="34" charset="0"/>
              </a:rPr>
              <a:pPr>
                <a:spcBef>
                  <a:spcPct val="0"/>
                </a:spcBef>
                <a:buClrTx/>
                <a:buSzTx/>
                <a:buFontTx/>
                <a:buNone/>
              </a:pPr>
              <a:t>40</a:t>
            </a:fld>
            <a:endParaRPr lang="en-US" altLang="en-US" sz="1200" smtClean="0">
              <a:solidFill>
                <a:srgbClr val="898989"/>
              </a:solidFill>
              <a:latin typeface="Calibri" panose="020F0502020204030204" pitchFamily="34" charset="0"/>
            </a:endParaRPr>
          </a:p>
        </p:txBody>
      </p:sp>
      <p:sp>
        <p:nvSpPr>
          <p:cNvPr id="55299" name="Rectangle 2"/>
          <p:cNvSpPr>
            <a:spLocks noGrp="1" noChangeArrowheads="1"/>
          </p:cNvSpPr>
          <p:nvPr>
            <p:ph idx="4294967295"/>
          </p:nvPr>
        </p:nvSpPr>
        <p:spPr>
          <a:xfrm>
            <a:off x="11113" y="836613"/>
            <a:ext cx="9144000" cy="5483225"/>
          </a:xfrm>
        </p:spPr>
        <p:txBody>
          <a:bodyPr/>
          <a:lstStyle/>
          <a:p>
            <a:pPr eaLnBrk="1" hangingPunct="1">
              <a:lnSpc>
                <a:spcPct val="90000"/>
              </a:lnSpc>
              <a:spcBef>
                <a:spcPct val="0"/>
              </a:spcBef>
              <a:buFont typeface="Symbol" panose="05050102010706020507" pitchFamily="18" charset="2"/>
              <a:buChar char="·"/>
            </a:pPr>
            <a:r>
              <a:rPr lang="en-US" altLang="en-US" sz="2200" dirty="0" smtClean="0">
                <a:latin typeface="Times New Roman" panose="02020603050405020304" pitchFamily="18" charset="0"/>
              </a:rPr>
              <a:t>Limited Interpretation by </a:t>
            </a:r>
            <a:r>
              <a:rPr lang="en-US" altLang="en-US" sz="2200" u="sng" dirty="0" smtClean="0">
                <a:latin typeface="Times New Roman" panose="02020603050405020304" pitchFamily="18" charset="0"/>
              </a:rPr>
              <a:t>International Tribunals/Courts</a:t>
            </a:r>
            <a:r>
              <a:rPr lang="en-US" altLang="en-US" sz="2200" dirty="0" smtClean="0">
                <a:latin typeface="Times New Roman" panose="02020603050405020304" pitchFamily="18" charset="0"/>
              </a:rPr>
              <a:t>, Five Quick Examples</a:t>
            </a:r>
          </a:p>
          <a:p>
            <a:pPr eaLnBrk="1" hangingPunct="1">
              <a:lnSpc>
                <a:spcPct val="90000"/>
              </a:lnSpc>
              <a:spcBef>
                <a:spcPct val="0"/>
              </a:spcBef>
              <a:buFont typeface="Symbol" panose="05050102010706020507" pitchFamily="18" charset="2"/>
              <a:buChar char="·"/>
            </a:pPr>
            <a:endParaRPr lang="en-US" altLang="en-US" sz="1400" b="1" dirty="0" smtClean="0">
              <a:latin typeface="Times New Roman" panose="02020603050405020304" pitchFamily="18" charset="0"/>
            </a:endParaRPr>
          </a:p>
          <a:p>
            <a:pPr eaLnBrk="1" hangingPunct="1">
              <a:lnSpc>
                <a:spcPct val="90000"/>
              </a:lnSpc>
              <a:spcBef>
                <a:spcPct val="0"/>
              </a:spcBef>
              <a:buFont typeface="Times New Roman" panose="02020603050405020304" pitchFamily="18" charset="0"/>
              <a:buChar char="+"/>
            </a:pPr>
            <a:r>
              <a:rPr lang="en-US" altLang="en-US" sz="2200" i="1" dirty="0" smtClean="0">
                <a:latin typeface="Times New Roman" panose="02020603050405020304" pitchFamily="18" charset="0"/>
              </a:rPr>
              <a:t>Nuclear Tests </a:t>
            </a:r>
            <a:r>
              <a:rPr lang="en-US" altLang="en-US" sz="2200" dirty="0" smtClean="0">
                <a:latin typeface="Times New Roman" panose="02020603050405020304" pitchFamily="18" charset="0"/>
              </a:rPr>
              <a:t>(</a:t>
            </a:r>
            <a:r>
              <a:rPr lang="en-US" altLang="en-US" sz="2200" i="1" dirty="0" smtClean="0">
                <a:latin typeface="Times New Roman" panose="02020603050405020304" pitchFamily="18" charset="0"/>
              </a:rPr>
              <a:t>New Zealand</a:t>
            </a:r>
            <a:r>
              <a:rPr lang="en-US" altLang="en-US" sz="2200" dirty="0" smtClean="0">
                <a:latin typeface="Times New Roman" panose="02020603050405020304" pitchFamily="18" charset="0"/>
              </a:rPr>
              <a:t> v. </a:t>
            </a:r>
            <a:r>
              <a:rPr lang="en-US" altLang="en-US" sz="2200" i="1" dirty="0" smtClean="0">
                <a:latin typeface="Times New Roman" panose="02020603050405020304" pitchFamily="18" charset="0"/>
              </a:rPr>
              <a:t>France</a:t>
            </a:r>
            <a:r>
              <a:rPr lang="en-US" altLang="en-US" sz="2200" dirty="0" smtClean="0">
                <a:latin typeface="Times New Roman" panose="02020603050405020304" pitchFamily="18" charset="0"/>
              </a:rPr>
              <a:t>) (International Court of Justice (ICJ), 1995)</a:t>
            </a:r>
          </a:p>
          <a:p>
            <a:pPr eaLnBrk="1" hangingPunct="1">
              <a:lnSpc>
                <a:spcPct val="90000"/>
              </a:lnSpc>
              <a:spcBef>
                <a:spcPct val="0"/>
              </a:spcBef>
              <a:buFont typeface="Times New Roman" panose="02020603050405020304" pitchFamily="18" charset="0"/>
              <a:buChar char="+"/>
            </a:pPr>
            <a:endParaRPr lang="en-US" altLang="en-US" sz="1400" dirty="0" smtClean="0">
              <a:latin typeface="Times New Roman" panose="02020603050405020304" pitchFamily="18" charset="0"/>
            </a:endParaRPr>
          </a:p>
          <a:p>
            <a:pPr lvl="1" eaLnBrk="1" hangingPunct="1">
              <a:spcBef>
                <a:spcPct val="0"/>
              </a:spcBef>
              <a:buFont typeface="Symbol" panose="05050102010706020507" pitchFamily="18" charset="2"/>
              <a:buChar char="-"/>
            </a:pPr>
            <a:r>
              <a:rPr lang="en-US" altLang="en-US" sz="2200" dirty="0" smtClean="0">
                <a:latin typeface="Times New Roman" panose="02020603050405020304" pitchFamily="18" charset="0"/>
              </a:rPr>
              <a:t>Proposed underground nuclear testing in the South Pacific by France</a:t>
            </a:r>
          </a:p>
          <a:p>
            <a:pPr lvl="1" eaLnBrk="1" hangingPunct="1">
              <a:spcBef>
                <a:spcPct val="0"/>
              </a:spcBef>
              <a:buFont typeface="Symbol" panose="05050102010706020507" pitchFamily="18" charset="2"/>
              <a:buChar char="-"/>
            </a:pPr>
            <a:r>
              <a:rPr lang="en-US" altLang="en-US" sz="2200" dirty="0" smtClean="0">
                <a:latin typeface="Times New Roman" panose="02020603050405020304" pitchFamily="18" charset="0"/>
              </a:rPr>
              <a:t>New Zealand seeking to reopen its previous case against France in 1973/74</a:t>
            </a:r>
          </a:p>
          <a:p>
            <a:pPr lvl="1" eaLnBrk="1" hangingPunct="1">
              <a:spcBef>
                <a:spcPct val="0"/>
              </a:spcBef>
              <a:buFont typeface="Symbol" panose="05050102010706020507" pitchFamily="18" charset="2"/>
              <a:buChar char="-"/>
            </a:pPr>
            <a:endParaRPr lang="en-US" altLang="en-US" sz="1400" dirty="0" smtClean="0">
              <a:latin typeface="Times New Roman" panose="02020603050405020304" pitchFamily="18" charset="0"/>
            </a:endParaRPr>
          </a:p>
          <a:p>
            <a:pPr lvl="2"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ICJ judgment of 20 December 1974, dealing with French atmospheric nuclear testing, left open the possibility of </a:t>
            </a:r>
            <a:r>
              <a:rPr lang="en-US" altLang="en-US" sz="2200" dirty="0" err="1" smtClean="0">
                <a:latin typeface="Times New Roman" panose="02020603050405020304" pitchFamily="18" charset="0"/>
              </a:rPr>
              <a:t>litigative</a:t>
            </a:r>
            <a:r>
              <a:rPr lang="en-US" altLang="en-US" sz="2200" dirty="0" smtClean="0">
                <a:latin typeface="Times New Roman" panose="02020603050405020304" pitchFamily="18" charset="0"/>
              </a:rPr>
              <a:t> resumption if the judgment was “to be affected” </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by subsequent events</a:t>
            </a:r>
          </a:p>
          <a:p>
            <a:pPr lvl="2"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France had withdrawn its</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acceptance of compulsory</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ICJ jurisdiction in 1974</a:t>
            </a:r>
          </a:p>
        </p:txBody>
      </p:sp>
      <p:sp>
        <p:nvSpPr>
          <p:cNvPr id="55300" name="Rectangle 3"/>
          <p:cNvSpPr>
            <a:spLocks noChangeArrowheads="1"/>
          </p:cNvSpPr>
          <p:nvPr/>
        </p:nvSpPr>
        <p:spPr bwMode="auto">
          <a:xfrm>
            <a:off x="304800" y="1963738"/>
            <a:ext cx="8432800"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2" tIns="914112" rIns="914112" bIns="914112" anchor="ctr">
            <a:spAutoFit/>
          </a:bodyPr>
          <a:lstStyle>
            <a:lvl1pPr>
              <a:spcBef>
                <a:spcPct val="20000"/>
              </a:spcBef>
              <a:buClr>
                <a:srgbClr val="0BD0D9"/>
              </a:buClr>
              <a:buSzPct val="95000"/>
              <a:buFont typeface="Wingdings 2" panose="05020102010507070707" pitchFamily="18" charset="2"/>
              <a:buChar char=""/>
              <a:tabLst>
                <a:tab pos="457200" algn="l"/>
                <a:tab pos="914400" algn="l"/>
              </a:tabLst>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tabLst>
                <a:tab pos="457200" algn="l"/>
                <a:tab pos="914400" algn="l"/>
              </a:tabLst>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tabLst>
                <a:tab pos="457200" algn="l"/>
                <a:tab pos="914400" algn="l"/>
              </a:tabLst>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tabLst>
                <a:tab pos="457200" algn="l"/>
                <a:tab pos="914400" algn="l"/>
              </a:tabLst>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tabLst>
                <a:tab pos="457200" algn="l"/>
                <a:tab pos="914400" algn="l"/>
              </a:tabLst>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tabLst>
                <a:tab pos="457200" algn="l"/>
                <a:tab pos="914400" algn="l"/>
              </a:tabLst>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tabLst>
                <a:tab pos="457200" algn="l"/>
                <a:tab pos="914400" algn="l"/>
              </a:tabLst>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tabLst>
                <a:tab pos="457200" algn="l"/>
                <a:tab pos="914400" algn="l"/>
              </a:tabLst>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tabLst>
                <a:tab pos="457200" algn="l"/>
                <a:tab pos="914400" algn="l"/>
              </a:tabLst>
              <a:defRPr sz="2000">
                <a:solidFill>
                  <a:schemeClr val="tx1"/>
                </a:solidFill>
                <a:latin typeface="Constantia" panose="02030602050306030303" pitchFamily="18" charset="0"/>
              </a:defRPr>
            </a:lvl9pPr>
          </a:lstStyle>
          <a:p>
            <a:pPr algn="ctr" eaLnBrk="1" hangingPunct="1">
              <a:lnSpc>
                <a:spcPct val="0"/>
              </a:lnSpc>
              <a:spcBef>
                <a:spcPct val="0"/>
              </a:spcBef>
              <a:buClrTx/>
              <a:buSzTx/>
              <a:buFontTx/>
              <a:buNone/>
            </a:pPr>
            <a:r>
              <a:rPr lang="en-US" altLang="en-US" sz="1800">
                <a:latin typeface="Calibri" panose="020F0502020204030204" pitchFamily="34" charset="0"/>
              </a:rPr>
              <a:t/>
            </a:r>
            <a:br>
              <a:rPr lang="en-US" altLang="en-US" sz="1800">
                <a:latin typeface="Calibri" panose="020F0502020204030204" pitchFamily="34" charset="0"/>
              </a:rPr>
            </a:br>
            <a:endParaRPr lang="en-US" altLang="en-US" sz="1800">
              <a:latin typeface="Calibri" panose="020F0502020204030204" pitchFamily="34" charset="0"/>
            </a:endParaRPr>
          </a:p>
          <a:p>
            <a:pPr algn="ctr" eaLnBrk="1" hangingPunct="1">
              <a:spcBef>
                <a:spcPct val="0"/>
              </a:spcBef>
              <a:buClrTx/>
              <a:buSzTx/>
              <a:buFontTx/>
              <a:buNone/>
            </a:pPr>
            <a:r>
              <a:rPr lang="en-US" altLang="en-US" sz="1800">
                <a:latin typeface="Calibri" panose="020F0502020204030204" pitchFamily="34" charset="0"/>
              </a:rPr>
              <a:t/>
            </a:r>
            <a:br>
              <a:rPr lang="en-US" altLang="en-US" sz="1800">
                <a:latin typeface="Calibri" panose="020F0502020204030204" pitchFamily="34" charset="0"/>
              </a:rPr>
            </a:br>
            <a:endParaRPr lang="en-US" altLang="en-US" sz="1800">
              <a:latin typeface="Calibri" panose="020F0502020204030204" pitchFamily="34" charset="0"/>
            </a:endParaRPr>
          </a:p>
          <a:p>
            <a:pPr algn="ctr" eaLnBrk="1" hangingPunct="1">
              <a:spcBef>
                <a:spcPct val="0"/>
              </a:spcBef>
              <a:buClrTx/>
              <a:buSzTx/>
              <a:buFontTx/>
              <a:buNone/>
            </a:pPr>
            <a:r>
              <a:rPr lang="en-US" altLang="en-US" sz="1800">
                <a:latin typeface="Calibri" panose="020F0502020204030204" pitchFamily="34" charset="0"/>
              </a:rPr>
              <a:t/>
            </a:r>
            <a:br>
              <a:rPr lang="en-US" altLang="en-US" sz="1800">
                <a:latin typeface="Calibri" panose="020F0502020204030204" pitchFamily="34" charset="0"/>
              </a:rPr>
            </a:br>
            <a:endParaRPr lang="en-US" altLang="en-US" sz="1800">
              <a:latin typeface="Calibri" panose="020F0502020204030204" pitchFamily="34" charset="0"/>
            </a:endParaRPr>
          </a:p>
        </p:txBody>
      </p:sp>
      <p:pic>
        <p:nvPicPr>
          <p:cNvPr id="55301" name="Picture 5" descr="tumblr_lgeklbHjHE1qb7pmgo1_50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380994"/>
            <a:ext cx="3276600" cy="2169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58C39AE2-E6C3-41E4-AD55-09BF5C793B8C}" type="slidenum">
              <a:rPr lang="en-US" altLang="en-US" sz="1200" smtClean="0">
                <a:solidFill>
                  <a:srgbClr val="898989"/>
                </a:solidFill>
                <a:latin typeface="Calibri" panose="020F0502020204030204" pitchFamily="34" charset="0"/>
              </a:rPr>
              <a:pPr>
                <a:spcBef>
                  <a:spcPct val="0"/>
                </a:spcBef>
                <a:buClrTx/>
                <a:buSzTx/>
                <a:buFontTx/>
                <a:buNone/>
              </a:pPr>
              <a:t>41</a:t>
            </a:fld>
            <a:endParaRPr lang="en-US" altLang="en-US" sz="1200" smtClean="0">
              <a:solidFill>
                <a:srgbClr val="898989"/>
              </a:solidFill>
              <a:latin typeface="Calibri" panose="020F0502020204030204" pitchFamily="34" charset="0"/>
            </a:endParaRPr>
          </a:p>
        </p:txBody>
      </p:sp>
      <p:sp>
        <p:nvSpPr>
          <p:cNvPr id="56323" name="Content Placeholder 2"/>
          <p:cNvSpPr>
            <a:spLocks noGrp="1"/>
          </p:cNvSpPr>
          <p:nvPr>
            <p:ph idx="4294967295"/>
          </p:nvPr>
        </p:nvSpPr>
        <p:spPr>
          <a:xfrm>
            <a:off x="0" y="762000"/>
            <a:ext cx="8229600" cy="3886200"/>
          </a:xfrm>
        </p:spPr>
        <p:txBody>
          <a:bodyPr/>
          <a:lstStyle/>
          <a:p>
            <a:pPr lvl="1" eaLnBrk="1" hangingPunct="1">
              <a:spcBef>
                <a:spcPct val="0"/>
              </a:spcBef>
              <a:buFont typeface="Symbol" panose="05050102010706020507" pitchFamily="18" charset="2"/>
              <a:buChar char="-"/>
            </a:pPr>
            <a:r>
              <a:rPr lang="en-US" altLang="en-US" sz="2200" dirty="0" smtClean="0">
                <a:latin typeface="Times New Roman" panose="02020603050405020304" pitchFamily="18" charset="0"/>
              </a:rPr>
              <a:t>New Zealand arguing precautionary principle meant French obligation to </a:t>
            </a:r>
          </a:p>
          <a:p>
            <a:pPr lvl="2"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Undertake an EIA before nuclear testing</a:t>
            </a:r>
          </a:p>
          <a:p>
            <a:pPr lvl="2"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French burden of proof to demonstrate no environmental contamination</a:t>
            </a:r>
          </a:p>
          <a:p>
            <a:pPr lvl="1" eaLnBrk="1" hangingPunct="1">
              <a:spcBef>
                <a:spcPct val="0"/>
              </a:spcBef>
              <a:buFont typeface="Symbol" panose="05050102010706020507" pitchFamily="18" charset="2"/>
              <a:buChar char="-"/>
            </a:pPr>
            <a:r>
              <a:rPr lang="en-US" altLang="en-US" sz="2200" dirty="0" smtClean="0">
                <a:latin typeface="Times New Roman" panose="02020603050405020304" pitchFamily="18" charset="0"/>
              </a:rPr>
              <a:t>No decision on merits because of lack of jurisdiction </a:t>
            </a:r>
          </a:p>
          <a:p>
            <a:pPr lvl="1" eaLnBrk="1" hangingPunct="1">
              <a:spcBef>
                <a:spcPct val="0"/>
              </a:spcBef>
              <a:buFont typeface="Symbol" panose="05050102010706020507" pitchFamily="18" charset="2"/>
              <a:buChar char="-"/>
            </a:pPr>
            <a:r>
              <a:rPr lang="en-US" altLang="en-US" sz="2200" dirty="0" smtClean="0">
                <a:latin typeface="Times New Roman" panose="02020603050405020304" pitchFamily="18" charset="0"/>
              </a:rPr>
              <a:t>Dissenting opinion of Geoffrey Palmer suggested the precautionary principle may be a principle of customary international law but did not flesh out what the content might be</a:t>
            </a:r>
          </a:p>
          <a:p>
            <a:pPr eaLnBrk="1" hangingPunct="1">
              <a:spcBef>
                <a:spcPct val="0"/>
              </a:spcBef>
              <a:buFont typeface="Times New Roman" panose="02020603050405020304" pitchFamily="18" charset="0"/>
              <a:buChar char="•"/>
            </a:pPr>
            <a:endParaRPr lang="en-US" altLang="en-US" sz="2400" dirty="0" smtClean="0">
              <a:latin typeface="Times New Roman" panose="02020603050405020304" pitchFamily="18" charset="0"/>
            </a:endParaRPr>
          </a:p>
          <a:p>
            <a:pPr eaLnBrk="1" hangingPunct="1">
              <a:spcBef>
                <a:spcPct val="0"/>
              </a:spcBef>
              <a:buFont typeface="Times New Roman" panose="02020603050405020304" pitchFamily="18" charset="0"/>
              <a:buNone/>
            </a:pPr>
            <a:endParaRPr lang="en-US" altLang="en-US" sz="2400" dirty="0" smtClean="0">
              <a:latin typeface="Times New Roman" panose="02020603050405020304" pitchFamily="18" charset="0"/>
            </a:endParaRPr>
          </a:p>
          <a:p>
            <a:endParaRPr lang="en-US" altLang="en-US" dirty="0" smtClean="0"/>
          </a:p>
        </p:txBody>
      </p:sp>
      <p:pic>
        <p:nvPicPr>
          <p:cNvPr id="56324" name="Picture 5" descr="600-geoffrey-palm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038600"/>
            <a:ext cx="4023474"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2EED3DF6-4DF5-4EF7-A8A4-B3487E5555E1}" type="slidenum">
              <a:rPr lang="en-US" altLang="en-US" sz="1200" smtClean="0">
                <a:solidFill>
                  <a:srgbClr val="898989"/>
                </a:solidFill>
                <a:latin typeface="Calibri" panose="020F0502020204030204" pitchFamily="34" charset="0"/>
              </a:rPr>
              <a:pPr>
                <a:spcBef>
                  <a:spcPct val="0"/>
                </a:spcBef>
                <a:buClrTx/>
                <a:buSzTx/>
                <a:buFontTx/>
                <a:buNone/>
              </a:pPr>
              <a:t>42</a:t>
            </a:fld>
            <a:endParaRPr lang="en-US" altLang="en-US" sz="1200" smtClean="0">
              <a:solidFill>
                <a:srgbClr val="898989"/>
              </a:solidFill>
              <a:latin typeface="Calibri" panose="020F0502020204030204" pitchFamily="34" charset="0"/>
            </a:endParaRPr>
          </a:p>
        </p:txBody>
      </p:sp>
      <p:sp>
        <p:nvSpPr>
          <p:cNvPr id="58371" name="Rectangle 2"/>
          <p:cNvSpPr>
            <a:spLocks noGrp="1" noChangeArrowheads="1"/>
          </p:cNvSpPr>
          <p:nvPr>
            <p:ph idx="4294967295"/>
          </p:nvPr>
        </p:nvSpPr>
        <p:spPr>
          <a:xfrm>
            <a:off x="0" y="868363"/>
            <a:ext cx="9144000" cy="6858000"/>
          </a:xfrm>
        </p:spPr>
        <p:txBody>
          <a:bodyPr/>
          <a:lstStyle/>
          <a:p>
            <a:pPr>
              <a:spcBef>
                <a:spcPct val="0"/>
              </a:spcBef>
              <a:buFont typeface="Times New Roman" panose="02020603050405020304" pitchFamily="18" charset="0"/>
              <a:buChar char="+"/>
            </a:pPr>
            <a:r>
              <a:rPr lang="en-US" altLang="en-US" sz="2200" i="1" dirty="0" smtClean="0">
                <a:latin typeface="Times New Roman" panose="02020603050405020304" pitchFamily="18" charset="0"/>
                <a:cs typeface="Times New Roman" panose="02020603050405020304" pitchFamily="18" charset="0"/>
              </a:rPr>
              <a:t>Southern Bluefin Tuna </a:t>
            </a:r>
            <a:r>
              <a:rPr lang="en-US" altLang="en-US" sz="2200" dirty="0" smtClean="0">
                <a:latin typeface="Times New Roman" panose="02020603050405020304" pitchFamily="18" charset="0"/>
                <a:cs typeface="Times New Roman" panose="02020603050405020304" pitchFamily="18" charset="0"/>
              </a:rPr>
              <a:t>Case(s) (International Tribunal                                         for the Law of the Sea (ITLOS), August 1999)</a:t>
            </a:r>
          </a:p>
          <a:p>
            <a:pPr>
              <a:spcBef>
                <a:spcPct val="0"/>
              </a:spcBef>
              <a:buFont typeface="Times New Roman" panose="02020603050405020304" pitchFamily="18" charset="0"/>
              <a:buChar char="+"/>
            </a:pPr>
            <a:endParaRPr lang="en-US" altLang="en-US" sz="2200" dirty="0" smtClean="0">
              <a:latin typeface="Times New Roman" panose="02020603050405020304" pitchFamily="18" charset="0"/>
              <a:cs typeface="Times New Roman" panose="02020603050405020304" pitchFamily="18" charset="0"/>
            </a:endParaRPr>
          </a:p>
          <a:p>
            <a:pPr lvl="1" eaLnBrk="1" hangingPunct="1">
              <a:spcBef>
                <a:spcPct val="0"/>
              </a:spcBef>
              <a:buFont typeface="Symbol" panose="05050102010706020507" pitchFamily="18" charset="2"/>
              <a:buChar char="-"/>
            </a:pPr>
            <a:r>
              <a:rPr lang="en-US" altLang="en-US" sz="2200" dirty="0" smtClean="0">
                <a:latin typeface="Times New Roman" panose="02020603050405020304" pitchFamily="18" charset="0"/>
                <a:cs typeface="Times New Roman" panose="02020603050405020304" pitchFamily="18" charset="0"/>
              </a:rPr>
              <a:t>Australia and New Zealand arguing Japan should </a:t>
            </a:r>
            <a:br>
              <a:rPr lang="en-US" altLang="en-US" sz="2200" dirty="0" smtClean="0">
                <a:latin typeface="Times New Roman" panose="02020603050405020304" pitchFamily="18" charset="0"/>
                <a:cs typeface="Times New Roman" panose="02020603050405020304" pitchFamily="18" charset="0"/>
              </a:rPr>
            </a:br>
            <a:r>
              <a:rPr lang="en-US" altLang="en-US" sz="2200" dirty="0" smtClean="0">
                <a:latin typeface="Times New Roman" panose="02020603050405020304" pitchFamily="18" charset="0"/>
                <a:cs typeface="Times New Roman" panose="02020603050405020304" pitchFamily="18" charset="0"/>
              </a:rPr>
              <a:t>be stopped, based on the precautionary principle,</a:t>
            </a:r>
            <a:br>
              <a:rPr lang="en-US" altLang="en-US" sz="2200" dirty="0" smtClean="0">
                <a:latin typeface="Times New Roman" panose="02020603050405020304" pitchFamily="18" charset="0"/>
                <a:cs typeface="Times New Roman" panose="02020603050405020304" pitchFamily="18" charset="0"/>
              </a:rPr>
            </a:br>
            <a:r>
              <a:rPr lang="en-US" altLang="en-US" sz="2200" dirty="0" smtClean="0">
                <a:latin typeface="Times New Roman" panose="02020603050405020304" pitchFamily="18" charset="0"/>
                <a:cs typeface="Times New Roman" panose="02020603050405020304" pitchFamily="18" charset="0"/>
              </a:rPr>
              <a:t>from unilaterally increasing catch levels of southern</a:t>
            </a:r>
            <a:br>
              <a:rPr lang="en-US" altLang="en-US" sz="2200" dirty="0" smtClean="0">
                <a:latin typeface="Times New Roman" panose="02020603050405020304" pitchFamily="18" charset="0"/>
                <a:cs typeface="Times New Roman" panose="02020603050405020304" pitchFamily="18" charset="0"/>
              </a:rPr>
            </a:br>
            <a:r>
              <a:rPr lang="en-US" altLang="en-US" sz="2200" dirty="0" err="1" smtClean="0">
                <a:latin typeface="Times New Roman" panose="02020603050405020304" pitchFamily="18" charset="0"/>
                <a:cs typeface="Times New Roman" panose="02020603050405020304" pitchFamily="18" charset="0"/>
              </a:rPr>
              <a:t>bluefin</a:t>
            </a:r>
            <a:r>
              <a:rPr lang="en-US" altLang="en-US" sz="2200" dirty="0" smtClean="0">
                <a:latin typeface="Times New Roman" panose="02020603050405020304" pitchFamily="18" charset="0"/>
                <a:cs typeface="Times New Roman" panose="02020603050405020304" pitchFamily="18" charset="0"/>
              </a:rPr>
              <a:t> tuna</a:t>
            </a:r>
          </a:p>
          <a:p>
            <a:pPr lvl="1" eaLnBrk="1" hangingPunct="1">
              <a:spcBef>
                <a:spcPct val="0"/>
              </a:spcBef>
              <a:buFont typeface="Symbol" panose="05050102010706020507" pitchFamily="18" charset="2"/>
              <a:buChar char="-"/>
            </a:pPr>
            <a:r>
              <a:rPr lang="en-US" altLang="en-US" sz="2200" dirty="0" smtClean="0">
                <a:latin typeface="Times New Roman" panose="02020603050405020304" pitchFamily="18" charset="0"/>
                <a:cs typeface="Times New Roman" panose="02020603050405020304" pitchFamily="18" charset="0"/>
              </a:rPr>
              <a:t>Tribunal did not expressly address the precautionary</a:t>
            </a:r>
            <a:br>
              <a:rPr lang="en-US" altLang="en-US" sz="2200" dirty="0" smtClean="0">
                <a:latin typeface="Times New Roman" panose="02020603050405020304" pitchFamily="18" charset="0"/>
                <a:cs typeface="Times New Roman" panose="02020603050405020304" pitchFamily="18" charset="0"/>
              </a:rPr>
            </a:br>
            <a:r>
              <a:rPr lang="en-US" altLang="en-US" sz="2200" dirty="0" smtClean="0">
                <a:latin typeface="Times New Roman" panose="02020603050405020304" pitchFamily="18" charset="0"/>
                <a:cs typeface="Times New Roman" panose="02020603050405020304" pitchFamily="18" charset="0"/>
              </a:rPr>
              <a:t>principle but gave it an “implicit” mention</a:t>
            </a:r>
          </a:p>
          <a:p>
            <a:pPr lvl="1" eaLnBrk="1" hangingPunct="1">
              <a:spcBef>
                <a:spcPct val="0"/>
              </a:spcBef>
              <a:buFont typeface="Symbol" panose="05050102010706020507" pitchFamily="18" charset="2"/>
              <a:buChar char="-"/>
            </a:pPr>
            <a:endParaRPr lang="en-US" altLang="en-US" sz="2200" dirty="0" smtClean="0">
              <a:latin typeface="Times New Roman" panose="02020603050405020304" pitchFamily="18" charset="0"/>
              <a:cs typeface="Times New Roman" panose="02020603050405020304" pitchFamily="18" charset="0"/>
            </a:endParaRPr>
          </a:p>
          <a:p>
            <a:pPr lvl="1" eaLnBrk="1" hangingPunct="1">
              <a:spcBef>
                <a:spcPct val="0"/>
              </a:spcBef>
              <a:buFontTx/>
              <a:buNone/>
            </a:pPr>
            <a:r>
              <a:rPr lang="en-US" altLang="en-US" sz="2200" dirty="0" smtClean="0">
                <a:latin typeface="Times New Roman" panose="02020603050405020304" pitchFamily="18" charset="0"/>
                <a:cs typeface="Times New Roman" panose="02020603050405020304" pitchFamily="18" charset="0"/>
              </a:rPr>
              <a:t>	</a:t>
            </a:r>
            <a:r>
              <a:rPr lang="en-US" altLang="en-US" sz="2200" dirty="0">
                <a:latin typeface="Times New Roman" panose="02020603050405020304" pitchFamily="18" charset="0"/>
                <a:cs typeface="Times New Roman" panose="02020603050405020304" pitchFamily="18" charset="0"/>
              </a:rPr>
              <a:t>	</a:t>
            </a:r>
            <a:r>
              <a:rPr lang="en-US" altLang="en-US" sz="2200" dirty="0" smtClean="0">
                <a:latin typeface="Times New Roman" panose="02020603050405020304" pitchFamily="18" charset="0"/>
                <a:cs typeface="Times New Roman" panose="02020603050405020304" pitchFamily="18" charset="0"/>
              </a:rPr>
              <a:t>[I]n the view of the Tribunal the parties should in the </a:t>
            </a:r>
          </a:p>
          <a:p>
            <a:pPr lvl="1" eaLnBrk="1" hangingPunct="1">
              <a:spcBef>
                <a:spcPct val="0"/>
              </a:spcBef>
              <a:buFontTx/>
              <a:buNone/>
            </a:pPr>
            <a:r>
              <a:rPr lang="en-US" altLang="en-US" sz="2200" dirty="0" smtClean="0">
                <a:latin typeface="Times New Roman" panose="02020603050405020304" pitchFamily="18" charset="0"/>
                <a:cs typeface="Times New Roman" panose="02020603050405020304" pitchFamily="18" charset="0"/>
              </a:rPr>
              <a:t>		circumstances act with prudence and caution to ensure 			that effective conservation measures are taken to prevent 		serious harm to the stock of southern </a:t>
            </a:r>
            <a:r>
              <a:rPr lang="en-US" altLang="en-US" sz="2200" dirty="0" err="1" smtClean="0">
                <a:latin typeface="Times New Roman" panose="02020603050405020304" pitchFamily="18" charset="0"/>
                <a:cs typeface="Times New Roman" panose="02020603050405020304" pitchFamily="18" charset="0"/>
              </a:rPr>
              <a:t>bluefin</a:t>
            </a:r>
            <a:r>
              <a:rPr lang="en-US" altLang="en-US" sz="2200" dirty="0" smtClean="0">
                <a:latin typeface="Times New Roman" panose="02020603050405020304" pitchFamily="18" charset="0"/>
                <a:cs typeface="Times New Roman" panose="02020603050405020304" pitchFamily="18" charset="0"/>
              </a:rPr>
              <a:t> tuna … (para. 77)</a:t>
            </a:r>
          </a:p>
          <a:p>
            <a:pPr lvl="1" eaLnBrk="1" hangingPunct="1">
              <a:spcBef>
                <a:spcPct val="0"/>
              </a:spcBef>
              <a:buFont typeface="Symbol" panose="05050102010706020507" pitchFamily="18" charset="2"/>
              <a:buChar char="-"/>
            </a:pPr>
            <a:endParaRPr lang="en-US" altLang="en-US" dirty="0" smtClean="0">
              <a:latin typeface="Times New Roman" panose="02020603050405020304" pitchFamily="18" charset="0"/>
              <a:cs typeface="Times New Roman" panose="02020603050405020304" pitchFamily="18" charset="0"/>
            </a:endParaRPr>
          </a:p>
          <a:p>
            <a:pPr>
              <a:spcBef>
                <a:spcPct val="0"/>
              </a:spcBef>
              <a:buFont typeface="Times New Roman" panose="02020603050405020304" pitchFamily="18" charset="0"/>
              <a:buChar char="+"/>
            </a:pPr>
            <a:endParaRPr lang="en-US" altLang="en-US" sz="2400" dirty="0" smtClean="0">
              <a:latin typeface="Times New Roman" panose="02020603050405020304" pitchFamily="18" charset="0"/>
              <a:cs typeface="Times New Roman" panose="02020603050405020304" pitchFamily="18" charset="0"/>
            </a:endParaRPr>
          </a:p>
        </p:txBody>
      </p:sp>
      <p:sp>
        <p:nvSpPr>
          <p:cNvPr id="58372" name="Rectangle 3"/>
          <p:cNvSpPr>
            <a:spLocks noChangeArrowheads="1"/>
          </p:cNvSpPr>
          <p:nvPr/>
        </p:nvSpPr>
        <p:spPr bwMode="auto">
          <a:xfrm>
            <a:off x="304800" y="1963738"/>
            <a:ext cx="8432800"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2" tIns="914112" rIns="914112" bIns="914112" anchor="ctr">
            <a:spAutoFit/>
          </a:bodyPr>
          <a:lstStyle>
            <a:lvl1pPr>
              <a:spcBef>
                <a:spcPct val="20000"/>
              </a:spcBef>
              <a:buClr>
                <a:srgbClr val="0BD0D9"/>
              </a:buClr>
              <a:buSzPct val="95000"/>
              <a:buFont typeface="Wingdings 2" panose="05020102010507070707" pitchFamily="18" charset="2"/>
              <a:buChar char=""/>
              <a:tabLst>
                <a:tab pos="457200" algn="l"/>
                <a:tab pos="914400" algn="l"/>
              </a:tabLst>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tabLst>
                <a:tab pos="457200" algn="l"/>
                <a:tab pos="914400" algn="l"/>
              </a:tabLst>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tabLst>
                <a:tab pos="457200" algn="l"/>
                <a:tab pos="914400" algn="l"/>
              </a:tabLst>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tabLst>
                <a:tab pos="457200" algn="l"/>
                <a:tab pos="914400" algn="l"/>
              </a:tabLst>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tabLst>
                <a:tab pos="457200" algn="l"/>
                <a:tab pos="914400" algn="l"/>
              </a:tabLst>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tabLst>
                <a:tab pos="457200" algn="l"/>
                <a:tab pos="914400" algn="l"/>
              </a:tabLst>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tabLst>
                <a:tab pos="457200" algn="l"/>
                <a:tab pos="914400" algn="l"/>
              </a:tabLst>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tabLst>
                <a:tab pos="457200" algn="l"/>
                <a:tab pos="914400" algn="l"/>
              </a:tabLst>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tabLst>
                <a:tab pos="457200" algn="l"/>
                <a:tab pos="914400" algn="l"/>
              </a:tabLst>
              <a:defRPr sz="2000">
                <a:solidFill>
                  <a:schemeClr val="tx1"/>
                </a:solidFill>
                <a:latin typeface="Constantia" panose="02030602050306030303" pitchFamily="18" charset="0"/>
              </a:defRPr>
            </a:lvl9pPr>
          </a:lstStyle>
          <a:p>
            <a:pPr algn="ctr" eaLnBrk="1" hangingPunct="1">
              <a:lnSpc>
                <a:spcPct val="0"/>
              </a:lnSpc>
              <a:spcBef>
                <a:spcPct val="0"/>
              </a:spcBef>
              <a:buClrTx/>
              <a:buSzTx/>
              <a:buFontTx/>
              <a:buNone/>
            </a:pPr>
            <a:r>
              <a:rPr lang="en-US" altLang="en-US" sz="1800">
                <a:latin typeface="Arial" panose="020B0604020202020204" pitchFamily="34" charset="0"/>
              </a:rPr>
              <a:t/>
            </a:r>
            <a:br>
              <a:rPr lang="en-US" altLang="en-US" sz="1800">
                <a:latin typeface="Arial" panose="020B0604020202020204" pitchFamily="34" charset="0"/>
              </a:rPr>
            </a:br>
            <a:endParaRPr lang="en-US" altLang="en-US" sz="1800">
              <a:latin typeface="Arial" panose="020B0604020202020204" pitchFamily="34" charset="0"/>
            </a:endParaRPr>
          </a:p>
          <a:p>
            <a:pPr algn="ctr" eaLnBrk="1" hangingPunct="1">
              <a:spcBef>
                <a:spcPct val="0"/>
              </a:spcBef>
              <a:buClrTx/>
              <a:buSzTx/>
              <a:buFontTx/>
              <a:buNone/>
            </a:pPr>
            <a:r>
              <a:rPr lang="en-US" altLang="en-US" sz="1800">
                <a:latin typeface="Arial" panose="020B0604020202020204" pitchFamily="34" charset="0"/>
              </a:rPr>
              <a:t/>
            </a:r>
            <a:br>
              <a:rPr lang="en-US" altLang="en-US" sz="1800">
                <a:latin typeface="Arial" panose="020B0604020202020204" pitchFamily="34" charset="0"/>
              </a:rPr>
            </a:br>
            <a:endParaRPr lang="en-US" altLang="en-US" sz="1800">
              <a:latin typeface="Arial" panose="020B0604020202020204" pitchFamily="34" charset="0"/>
            </a:endParaRPr>
          </a:p>
          <a:p>
            <a:pPr algn="ctr" eaLnBrk="1" hangingPunct="1">
              <a:spcBef>
                <a:spcPct val="0"/>
              </a:spcBef>
              <a:buClrTx/>
              <a:buSzTx/>
              <a:buFontTx/>
              <a:buNone/>
            </a:pPr>
            <a:r>
              <a:rPr lang="en-US" altLang="en-US" sz="1800">
                <a:latin typeface="Arial" panose="020B0604020202020204" pitchFamily="34" charset="0"/>
              </a:rPr>
              <a:t/>
            </a:r>
            <a:br>
              <a:rPr lang="en-US" altLang="en-US" sz="1800">
                <a:latin typeface="Arial" panose="020B0604020202020204" pitchFamily="34" charset="0"/>
              </a:rPr>
            </a:br>
            <a:endParaRPr lang="en-US" altLang="en-US" sz="1800">
              <a:latin typeface="Arial" panose="020B0604020202020204" pitchFamily="34" charset="0"/>
            </a:endParaRPr>
          </a:p>
        </p:txBody>
      </p:sp>
      <p:pic>
        <p:nvPicPr>
          <p:cNvPr id="58373" name="Picture 2" descr="Itlos-150x14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958850"/>
            <a:ext cx="2127250" cy="208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30E2AE49-4F30-4BD7-B011-EE5F7FFACD50}" type="slidenum">
              <a:rPr lang="en-US" altLang="en-US" sz="1200" smtClean="0">
                <a:solidFill>
                  <a:srgbClr val="898989"/>
                </a:solidFill>
                <a:latin typeface="Calibri" panose="020F0502020204030204" pitchFamily="34" charset="0"/>
              </a:rPr>
              <a:pPr>
                <a:spcBef>
                  <a:spcPct val="0"/>
                </a:spcBef>
                <a:buClrTx/>
                <a:buSzTx/>
                <a:buFontTx/>
                <a:buNone/>
              </a:pPr>
              <a:t>43</a:t>
            </a:fld>
            <a:endParaRPr lang="en-US" altLang="en-US" sz="1200" smtClean="0">
              <a:solidFill>
                <a:srgbClr val="898989"/>
              </a:solidFill>
              <a:latin typeface="Calibri" panose="020F0502020204030204" pitchFamily="34" charset="0"/>
            </a:endParaRPr>
          </a:p>
        </p:txBody>
      </p:sp>
      <p:sp>
        <p:nvSpPr>
          <p:cNvPr id="59395" name="Content Placeholder 2"/>
          <p:cNvSpPr>
            <a:spLocks noGrp="1"/>
          </p:cNvSpPr>
          <p:nvPr>
            <p:ph idx="4294967295"/>
          </p:nvPr>
        </p:nvSpPr>
        <p:spPr>
          <a:xfrm>
            <a:off x="0" y="914400"/>
            <a:ext cx="8229600" cy="5807075"/>
          </a:xfrm>
        </p:spPr>
        <p:txBody>
          <a:bodyPr/>
          <a:lstStyle/>
          <a:p>
            <a:pPr lvl="1" eaLnBrk="1" hangingPunct="1">
              <a:spcBef>
                <a:spcPct val="0"/>
              </a:spcBef>
              <a:buFont typeface="Symbol" panose="05050102010706020507" pitchFamily="18" charset="2"/>
              <a:buChar char="-"/>
            </a:pPr>
            <a:r>
              <a:rPr lang="en-US" altLang="en-US" sz="2200" dirty="0" smtClean="0">
                <a:latin typeface="Times New Roman" panose="02020603050405020304" pitchFamily="18" charset="0"/>
                <a:cs typeface="Times New Roman" panose="02020603050405020304" pitchFamily="18" charset="0"/>
              </a:rPr>
              <a:t>Tribunal’s Order</a:t>
            </a:r>
          </a:p>
          <a:p>
            <a:pPr lvl="1" eaLnBrk="1" hangingPunct="1">
              <a:spcBef>
                <a:spcPct val="0"/>
              </a:spcBef>
              <a:buFont typeface="Symbol" panose="05050102010706020507" pitchFamily="18" charset="2"/>
              <a:buChar char="-"/>
            </a:pPr>
            <a:endParaRPr lang="en-US" altLang="en-US" sz="2200" dirty="0" smtClean="0">
              <a:latin typeface="Times New Roman" panose="02020603050405020304" pitchFamily="18" charset="0"/>
              <a:cs typeface="Times New Roman" panose="02020603050405020304" pitchFamily="18" charset="0"/>
            </a:endParaRPr>
          </a:p>
          <a:p>
            <a:pPr lvl="2"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cs typeface="Times New Roman" panose="02020603050405020304" pitchFamily="18" charset="0"/>
              </a:rPr>
              <a:t>Required Japan to refrain from further</a:t>
            </a:r>
            <a:br>
              <a:rPr lang="en-US" altLang="en-US" sz="2200" dirty="0" smtClean="0">
                <a:latin typeface="Times New Roman" panose="02020603050405020304" pitchFamily="18" charset="0"/>
                <a:cs typeface="Times New Roman" panose="02020603050405020304" pitchFamily="18" charset="0"/>
              </a:rPr>
            </a:br>
            <a:r>
              <a:rPr lang="en-US" altLang="en-US" sz="2200" dirty="0" smtClean="0">
                <a:latin typeface="Times New Roman" panose="02020603050405020304" pitchFamily="18" charset="0"/>
                <a:cs typeface="Times New Roman" panose="02020603050405020304" pitchFamily="18" charset="0"/>
              </a:rPr>
              <a:t>“experimental </a:t>
            </a:r>
            <a:r>
              <a:rPr lang="en-US" altLang="en-US" sz="2200" dirty="0" smtClean="0">
                <a:latin typeface="Times New Roman" panose="02020603050405020304" pitchFamily="18" charset="0"/>
                <a:cs typeface="Times New Roman" panose="02020603050405020304" pitchFamily="18" charset="0"/>
              </a:rPr>
              <a:t>fishing</a:t>
            </a:r>
            <a:r>
              <a:rPr lang="en-US" altLang="en-US" sz="2200" smtClean="0">
                <a:latin typeface="Times New Roman" panose="02020603050405020304" pitchFamily="18" charset="0"/>
                <a:cs typeface="Times New Roman" panose="02020603050405020304" pitchFamily="18" charset="0"/>
              </a:rPr>
              <a:t>” except with</a:t>
            </a:r>
            <a:br>
              <a:rPr lang="en-US" altLang="en-US" sz="2200" smtClean="0">
                <a:latin typeface="Times New Roman" panose="02020603050405020304" pitchFamily="18" charset="0"/>
                <a:cs typeface="Times New Roman" panose="02020603050405020304" pitchFamily="18" charset="0"/>
              </a:rPr>
            </a:br>
            <a:r>
              <a:rPr lang="en-US" altLang="en-US" sz="2200" smtClean="0">
                <a:latin typeface="Times New Roman" panose="02020603050405020304" pitchFamily="18" charset="0"/>
                <a:cs typeface="Times New Roman" panose="02020603050405020304" pitchFamily="18" charset="0"/>
              </a:rPr>
              <a:t>agreement of parties </a:t>
            </a:r>
            <a:r>
              <a:rPr lang="en-US" altLang="en-US" sz="2200" dirty="0" smtClean="0">
                <a:latin typeface="Times New Roman" panose="02020603050405020304" pitchFamily="18" charset="0"/>
                <a:cs typeface="Times New Roman" panose="02020603050405020304" pitchFamily="18" charset="0"/>
              </a:rPr>
              <a:t>or </a:t>
            </a:r>
            <a:r>
              <a:rPr lang="en-US" altLang="en-US" sz="2200" smtClean="0">
                <a:latin typeface="Times New Roman" panose="02020603050405020304" pitchFamily="18" charset="0"/>
                <a:cs typeface="Times New Roman" panose="02020603050405020304" pitchFamily="18" charset="0"/>
              </a:rPr>
              <a:t>under </a:t>
            </a:r>
            <a:r>
              <a:rPr lang="en-US" altLang="en-US" sz="2200" smtClean="0">
                <a:latin typeface="Times New Roman" panose="02020603050405020304" pitchFamily="18" charset="0"/>
                <a:cs typeface="Times New Roman" panose="02020603050405020304" pitchFamily="18" charset="0"/>
              </a:rPr>
              <a:t/>
            </a:r>
            <a:br>
              <a:rPr lang="en-US" altLang="en-US" sz="2200" smtClean="0">
                <a:latin typeface="Times New Roman" panose="02020603050405020304" pitchFamily="18" charset="0"/>
                <a:cs typeface="Times New Roman" panose="02020603050405020304" pitchFamily="18" charset="0"/>
              </a:rPr>
            </a:br>
            <a:r>
              <a:rPr lang="en-US" altLang="en-US" sz="2200" smtClean="0">
                <a:latin typeface="Times New Roman" panose="02020603050405020304" pitchFamily="18" charset="0"/>
                <a:cs typeface="Times New Roman" panose="02020603050405020304" pitchFamily="18" charset="0"/>
              </a:rPr>
              <a:t>experimental catch counted against</a:t>
            </a:r>
            <a:br>
              <a:rPr lang="en-US" altLang="en-US" sz="2200" smtClean="0">
                <a:latin typeface="Times New Roman" panose="02020603050405020304" pitchFamily="18" charset="0"/>
                <a:cs typeface="Times New Roman" panose="02020603050405020304" pitchFamily="18" charset="0"/>
              </a:rPr>
            </a:br>
            <a:r>
              <a:rPr lang="en-US" altLang="en-US" sz="2200" smtClean="0">
                <a:latin typeface="Times New Roman" panose="02020603050405020304" pitchFamily="18" charset="0"/>
                <a:cs typeface="Times New Roman" panose="02020603050405020304" pitchFamily="18" charset="0"/>
              </a:rPr>
              <a:t>its </a:t>
            </a:r>
            <a:r>
              <a:rPr lang="en-US" altLang="en-US" sz="2200" dirty="0" smtClean="0">
                <a:latin typeface="Times New Roman" panose="02020603050405020304" pitchFamily="18" charset="0"/>
                <a:cs typeface="Times New Roman" panose="02020603050405020304" pitchFamily="18" charset="0"/>
              </a:rPr>
              <a:t>annual quota)</a:t>
            </a:r>
          </a:p>
          <a:p>
            <a:pPr lvl="2" eaLnBrk="1" hangingPunct="1">
              <a:spcBef>
                <a:spcPct val="0"/>
              </a:spcBef>
              <a:buFont typeface="Times New Roman" panose="02020603050405020304" pitchFamily="18" charset="0"/>
              <a:buChar char="*"/>
            </a:pPr>
            <a:endParaRPr lang="en-US" altLang="en-US" sz="2200" dirty="0" smtClean="0">
              <a:latin typeface="Times New Roman" panose="02020603050405020304" pitchFamily="18" charset="0"/>
              <a:cs typeface="Times New Roman" panose="02020603050405020304" pitchFamily="18" charset="0"/>
            </a:endParaRPr>
          </a:p>
          <a:p>
            <a:pPr lvl="2"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cs typeface="Times New Roman" panose="02020603050405020304" pitchFamily="18" charset="0"/>
              </a:rPr>
              <a:t>Encouraged resumption of negotiations among the parties with a view of reaching agreement on conservation and management measures</a:t>
            </a:r>
          </a:p>
          <a:p>
            <a:pPr lvl="2" eaLnBrk="1" hangingPunct="1">
              <a:spcBef>
                <a:spcPct val="0"/>
              </a:spcBef>
              <a:buFont typeface="Times New Roman" panose="02020603050405020304" pitchFamily="18" charset="0"/>
              <a:buChar char="*"/>
            </a:pPr>
            <a:endParaRPr lang="en-US" altLang="en-US" sz="2200" dirty="0" smtClean="0">
              <a:latin typeface="Times New Roman" panose="02020603050405020304" pitchFamily="18" charset="0"/>
              <a:cs typeface="Times New Roman" panose="02020603050405020304" pitchFamily="18" charset="0"/>
            </a:endParaRPr>
          </a:p>
          <a:p>
            <a:pPr lvl="2"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cs typeface="Times New Roman" panose="02020603050405020304" pitchFamily="18" charset="0"/>
              </a:rPr>
              <a:t>Encouraged Australia, Japan and New Zealand to make further efforts at reaching an agreement with other States and fishing entities engaged in southern </a:t>
            </a:r>
            <a:r>
              <a:rPr lang="en-US" altLang="en-US" sz="2200" dirty="0" err="1" smtClean="0">
                <a:latin typeface="Times New Roman" panose="02020603050405020304" pitchFamily="18" charset="0"/>
                <a:cs typeface="Times New Roman" panose="02020603050405020304" pitchFamily="18" charset="0"/>
              </a:rPr>
              <a:t>bluefin</a:t>
            </a:r>
            <a:r>
              <a:rPr lang="en-US" altLang="en-US" sz="2200" dirty="0" smtClean="0">
                <a:latin typeface="Times New Roman" panose="02020603050405020304" pitchFamily="18" charset="0"/>
                <a:cs typeface="Times New Roman" panose="02020603050405020304" pitchFamily="18" charset="0"/>
              </a:rPr>
              <a:t> fishing</a:t>
            </a:r>
          </a:p>
          <a:p>
            <a:endParaRPr lang="en-US" altLang="en-US" sz="2400" dirty="0" smtClean="0"/>
          </a:p>
        </p:txBody>
      </p:sp>
      <p:pic>
        <p:nvPicPr>
          <p:cNvPr id="59396" name="Picture 5" descr="bluefin-tuna_greenpeac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56250" y="914400"/>
            <a:ext cx="313055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D1687D2B-67DC-4770-A1B0-EFC6D089934E}" type="slidenum">
              <a:rPr lang="en-US" altLang="en-US" sz="1200" smtClean="0">
                <a:latin typeface="Calibri" panose="020F0502020204030204" pitchFamily="34" charset="0"/>
              </a:rPr>
              <a:pPr>
                <a:spcBef>
                  <a:spcPct val="0"/>
                </a:spcBef>
                <a:buClrTx/>
                <a:buSzTx/>
                <a:buFontTx/>
                <a:buNone/>
              </a:pPr>
              <a:t>44</a:t>
            </a:fld>
            <a:endParaRPr lang="en-US" altLang="en-US" sz="1200" smtClean="0">
              <a:latin typeface="Calibri" panose="020F0502020204030204" pitchFamily="34" charset="0"/>
            </a:endParaRPr>
          </a:p>
        </p:txBody>
      </p:sp>
      <p:sp>
        <p:nvSpPr>
          <p:cNvPr id="60419" name="Content Placeholder 2"/>
          <p:cNvSpPr>
            <a:spLocks noGrp="1"/>
          </p:cNvSpPr>
          <p:nvPr>
            <p:ph idx="4294967295"/>
          </p:nvPr>
        </p:nvSpPr>
        <p:spPr>
          <a:xfrm>
            <a:off x="228600" y="838200"/>
            <a:ext cx="8915400" cy="3048000"/>
          </a:xfrm>
        </p:spPr>
        <p:txBody>
          <a:bodyPr/>
          <a:lstStyle/>
          <a:p>
            <a:pPr lvl="1" eaLnBrk="1" hangingPunct="1">
              <a:spcBef>
                <a:spcPct val="0"/>
              </a:spcBef>
              <a:buFont typeface="Symbol" panose="05050102010706020507" pitchFamily="18" charset="2"/>
              <a:buChar char="-"/>
            </a:pPr>
            <a:r>
              <a:rPr lang="en-US" altLang="en-US" sz="2200" dirty="0" smtClean="0">
                <a:latin typeface="Times New Roman" panose="02020603050405020304" pitchFamily="18" charset="0"/>
                <a:cs typeface="Times New Roman" panose="02020603050405020304" pitchFamily="18" charset="0"/>
              </a:rPr>
              <a:t>Two judges (Shearer and Laing) in separate opinions indicated the provisional measures ordered were based on precaution. </a:t>
            </a:r>
          </a:p>
          <a:p>
            <a:pPr lvl="1" eaLnBrk="1" hangingPunct="1">
              <a:spcBef>
                <a:spcPct val="0"/>
              </a:spcBef>
              <a:buFont typeface="Symbol" panose="05050102010706020507" pitchFamily="18" charset="2"/>
              <a:buChar char="-"/>
            </a:pPr>
            <a:endParaRPr lang="en-US" altLang="en-US" sz="2200" dirty="0" smtClean="0">
              <a:latin typeface="Times New Roman" panose="02020603050405020304" pitchFamily="18" charset="0"/>
              <a:cs typeface="Times New Roman" panose="02020603050405020304" pitchFamily="18" charset="0"/>
            </a:endParaRPr>
          </a:p>
          <a:p>
            <a:pPr lvl="1" eaLnBrk="1" hangingPunct="1">
              <a:spcBef>
                <a:spcPct val="0"/>
              </a:spcBef>
              <a:buFont typeface="Symbol" panose="05050102010706020507" pitchFamily="18" charset="2"/>
              <a:buChar char="-"/>
            </a:pPr>
            <a:r>
              <a:rPr lang="en-US" altLang="en-US" sz="2200" dirty="0" smtClean="0">
                <a:latin typeface="Times New Roman" panose="02020603050405020304" pitchFamily="18" charset="0"/>
                <a:cs typeface="Times New Roman" panose="02020603050405020304" pitchFamily="18" charset="0"/>
              </a:rPr>
              <a:t>Judge Laing raised question of whether the precautionary principle should reverse onus of proof to the party wishing to increase catch levels, but felt question should be left to full arbitration. </a:t>
            </a:r>
          </a:p>
          <a:p>
            <a:pPr lvl="1" eaLnBrk="1" hangingPunct="1">
              <a:spcBef>
                <a:spcPct val="0"/>
              </a:spcBef>
              <a:buFont typeface="Symbol" panose="05050102010706020507" pitchFamily="18" charset="2"/>
              <a:buChar char="-"/>
            </a:pPr>
            <a:endParaRPr lang="en-US" altLang="en-US" sz="2200" dirty="0" smtClean="0">
              <a:latin typeface="Times New Roman" panose="02020603050405020304" pitchFamily="18" charset="0"/>
              <a:cs typeface="Times New Roman" panose="02020603050405020304" pitchFamily="18" charset="0"/>
            </a:endParaRPr>
          </a:p>
          <a:p>
            <a:pPr lvl="1" eaLnBrk="1" hangingPunct="1">
              <a:spcBef>
                <a:spcPct val="0"/>
              </a:spcBef>
              <a:buFont typeface="Symbol" panose="05050102010706020507" pitchFamily="18" charset="2"/>
              <a:buChar char="-"/>
            </a:pPr>
            <a:r>
              <a:rPr lang="en-US" altLang="en-US" sz="2200" dirty="0" smtClean="0">
                <a:latin typeface="Times New Roman" panose="02020603050405020304" pitchFamily="18" charset="0"/>
                <a:cs typeface="Times New Roman" panose="02020603050405020304" pitchFamily="18" charset="0"/>
              </a:rPr>
              <a:t>Arbitral Tribunal ultimately declined jurisdiction (Award of 4 August 2000).</a:t>
            </a:r>
          </a:p>
          <a:p>
            <a:pPr lvl="2" eaLnBrk="1" hangingPunct="1">
              <a:lnSpc>
                <a:spcPct val="90000"/>
              </a:lnSpc>
              <a:spcBef>
                <a:spcPct val="0"/>
              </a:spcBef>
              <a:buFont typeface="Symbol" panose="05050102010706020507" pitchFamily="18" charset="2"/>
              <a:buChar char="-"/>
            </a:pPr>
            <a:endParaRPr lang="en-US" altLang="en-US" sz="2000" dirty="0" smtClean="0">
              <a:latin typeface="Times New Roman" panose="02020603050405020304" pitchFamily="18" charset="0"/>
            </a:endParaRPr>
          </a:p>
          <a:p>
            <a:pPr eaLnBrk="1" hangingPunct="1"/>
            <a:endParaRPr lang="en-US" altLang="en-US" dirty="0" smtClean="0"/>
          </a:p>
        </p:txBody>
      </p:sp>
      <p:pic>
        <p:nvPicPr>
          <p:cNvPr id="60420" name="Picture 3" descr="509227-bluefin-tun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38375" y="3746465"/>
            <a:ext cx="4895850" cy="2757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D48AAE46-0ABD-470A-B92B-7FB8FA9F755F}" type="slidenum">
              <a:rPr lang="en-US" altLang="en-US" sz="1200" smtClean="0">
                <a:solidFill>
                  <a:srgbClr val="898989"/>
                </a:solidFill>
                <a:latin typeface="Calibri" panose="020F0502020204030204" pitchFamily="34" charset="0"/>
              </a:rPr>
              <a:pPr>
                <a:spcBef>
                  <a:spcPct val="0"/>
                </a:spcBef>
                <a:buClrTx/>
                <a:buSzTx/>
                <a:buFontTx/>
                <a:buNone/>
              </a:pPr>
              <a:t>45</a:t>
            </a:fld>
            <a:endParaRPr lang="en-US" altLang="en-US" sz="1200" smtClean="0">
              <a:solidFill>
                <a:srgbClr val="898989"/>
              </a:solidFill>
              <a:latin typeface="Calibri" panose="020F0502020204030204" pitchFamily="34" charset="0"/>
            </a:endParaRPr>
          </a:p>
        </p:txBody>
      </p:sp>
      <p:sp>
        <p:nvSpPr>
          <p:cNvPr id="61443" name="Rectangle 3"/>
          <p:cNvSpPr>
            <a:spLocks noGrp="1" noChangeArrowheads="1"/>
          </p:cNvSpPr>
          <p:nvPr>
            <p:ph idx="4294967295"/>
          </p:nvPr>
        </p:nvSpPr>
        <p:spPr>
          <a:xfrm>
            <a:off x="0" y="990600"/>
            <a:ext cx="8686800" cy="6553200"/>
          </a:xfrm>
        </p:spPr>
        <p:txBody>
          <a:bodyPr/>
          <a:lstStyle/>
          <a:p>
            <a:pPr eaLnBrk="1" hangingPunct="1">
              <a:spcBef>
                <a:spcPct val="0"/>
              </a:spcBef>
              <a:buFont typeface="Times New Roman" panose="02020603050405020304" pitchFamily="18" charset="0"/>
              <a:buChar char="+"/>
            </a:pPr>
            <a:r>
              <a:rPr lang="en-US" altLang="en-US" sz="2200" i="1" dirty="0" smtClean="0">
                <a:latin typeface="Times New Roman" panose="02020603050405020304" pitchFamily="18" charset="0"/>
              </a:rPr>
              <a:t>Case Concerning Land Reclamation by Singapore in and  around the Straits of Johor </a:t>
            </a:r>
            <a:r>
              <a:rPr lang="en-US" altLang="en-US" sz="2200" dirty="0" smtClean="0">
                <a:latin typeface="Times New Roman" panose="02020603050405020304" pitchFamily="18" charset="0"/>
              </a:rPr>
              <a:t> (</a:t>
            </a:r>
            <a:r>
              <a:rPr lang="en-US" altLang="en-US" sz="2200" i="1" dirty="0" smtClean="0">
                <a:latin typeface="Times New Roman" panose="02020603050405020304" pitchFamily="18" charset="0"/>
              </a:rPr>
              <a:t>Malaysia</a:t>
            </a:r>
            <a:r>
              <a:rPr lang="en-US" altLang="en-US" sz="2200" dirty="0" smtClean="0">
                <a:latin typeface="Times New Roman" panose="02020603050405020304" pitchFamily="18" charset="0"/>
              </a:rPr>
              <a:t> v. </a:t>
            </a:r>
            <a:r>
              <a:rPr lang="en-US" altLang="en-US" sz="2200" i="1" dirty="0" smtClean="0">
                <a:latin typeface="Times New Roman" panose="02020603050405020304" pitchFamily="18" charset="0"/>
              </a:rPr>
              <a:t>Singapore</a:t>
            </a:r>
            <a:r>
              <a:rPr lang="en-US" altLang="en-US" sz="2200" dirty="0" smtClean="0">
                <a:latin typeface="Times New Roman" panose="02020603050405020304" pitchFamily="18" charset="0"/>
              </a:rPr>
              <a:t>) (ITLOS, 2003)</a:t>
            </a:r>
          </a:p>
          <a:p>
            <a:pPr eaLnBrk="1" hangingPunct="1">
              <a:spcBef>
                <a:spcPct val="0"/>
              </a:spcBef>
              <a:buFont typeface="Times New Roman" panose="02020603050405020304" pitchFamily="18" charset="0"/>
              <a:buChar char="+"/>
            </a:pPr>
            <a:endParaRPr lang="en-US" altLang="en-US" sz="2200" dirty="0" smtClean="0">
              <a:latin typeface="Times New Roman" panose="02020603050405020304" pitchFamily="18" charset="0"/>
            </a:endParaRPr>
          </a:p>
          <a:p>
            <a:pPr lvl="1"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Malaysia seeking provisional measures requiring Singapore to suspend land reclamation activities, to provide full information about the projected works, to afford Malaysia full opportunity to comment upon the works and to negotiate with Malaysia concerning unresolved issues</a:t>
            </a:r>
          </a:p>
          <a:p>
            <a:pPr lvl="1"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Malaysia arguing various breaches of the 1982 Law of the Sea Convention provisions including failure to undertake an adequate environmental impact assessment</a:t>
            </a:r>
          </a:p>
          <a:p>
            <a:pPr lvl="1"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Malaysia also argued breach by </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Singapore of the precautionary</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principle under International Law</a:t>
            </a:r>
          </a:p>
          <a:p>
            <a:pPr lvl="1" eaLnBrk="1" hangingPunct="1">
              <a:spcBef>
                <a:spcPct val="0"/>
              </a:spcBef>
              <a:buFont typeface="Times New Roman" panose="02020603050405020304" pitchFamily="18" charset="0"/>
              <a:buChar char="–"/>
            </a:pPr>
            <a:endParaRPr lang="en-US" altLang="en-US" dirty="0" smtClean="0">
              <a:latin typeface="Times New Roman" panose="02020603050405020304" pitchFamily="18" charset="0"/>
            </a:endParaRPr>
          </a:p>
          <a:p>
            <a:pPr eaLnBrk="1" hangingPunct="1">
              <a:buFont typeface="Times New Roman" panose="02020603050405020304" pitchFamily="18" charset="0"/>
              <a:buChar char="–"/>
            </a:pPr>
            <a:endParaRPr lang="en-US" altLang="en-US" sz="2400" dirty="0" smtClean="0">
              <a:latin typeface="Times New Roman" panose="02020603050405020304" pitchFamily="18" charset="0"/>
            </a:endParaRPr>
          </a:p>
        </p:txBody>
      </p:sp>
      <p:pic>
        <p:nvPicPr>
          <p:cNvPr id="61444" name="Picture 4" descr="Land-Reclamat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435475"/>
            <a:ext cx="3198511"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CF91F585-5D81-4B11-9E8A-BD31EA47A08E}" type="slidenum">
              <a:rPr lang="en-US" altLang="en-US" sz="1200" smtClean="0">
                <a:solidFill>
                  <a:srgbClr val="898989"/>
                </a:solidFill>
                <a:latin typeface="Calibri" panose="020F0502020204030204" pitchFamily="34" charset="0"/>
              </a:rPr>
              <a:pPr>
                <a:spcBef>
                  <a:spcPct val="0"/>
                </a:spcBef>
                <a:buClrTx/>
                <a:buSzTx/>
                <a:buFontTx/>
                <a:buNone/>
              </a:pPr>
              <a:t>46</a:t>
            </a:fld>
            <a:endParaRPr lang="en-US" altLang="en-US" sz="1200" smtClean="0">
              <a:solidFill>
                <a:srgbClr val="898989"/>
              </a:solidFill>
              <a:latin typeface="Calibri" panose="020F0502020204030204" pitchFamily="34" charset="0"/>
            </a:endParaRPr>
          </a:p>
        </p:txBody>
      </p:sp>
      <p:sp>
        <p:nvSpPr>
          <p:cNvPr id="62467" name="Rectangle 2"/>
          <p:cNvSpPr>
            <a:spLocks noGrp="1" noChangeArrowheads="1"/>
          </p:cNvSpPr>
          <p:nvPr>
            <p:ph idx="4294967295"/>
          </p:nvPr>
        </p:nvSpPr>
        <p:spPr>
          <a:xfrm>
            <a:off x="0" y="914400"/>
            <a:ext cx="8991600" cy="6705600"/>
          </a:xfrm>
        </p:spPr>
        <p:txBody>
          <a:bodyPr/>
          <a:lstStyle/>
          <a:p>
            <a:pPr lvl="1"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The Law of the Sea Tribunal avoided detailed addressing                               of the precautionary principle</a:t>
            </a:r>
          </a:p>
          <a:p>
            <a:pPr eaLnBrk="1" hangingPunct="1">
              <a:spcBef>
                <a:spcPct val="0"/>
              </a:spcBef>
            </a:pPr>
            <a:endParaRPr lang="en-US" altLang="en-US" sz="2200" dirty="0" smtClean="0">
              <a:latin typeface="Times New Roman" panose="02020603050405020304" pitchFamily="18" charset="0"/>
            </a:endParaRPr>
          </a:p>
          <a:p>
            <a:pPr lvl="2"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Simply noted that the possible implications of land reclamation on the marine environment required “prudence and caution” whereby Malaysia and Singapore must establish mechanisms for exchanging information assessing the environmental risks or effects and devising ways to deal with the environmental impacts</a:t>
            </a:r>
          </a:p>
          <a:p>
            <a:pPr lvl="2" eaLnBrk="1" hangingPunct="1">
              <a:spcBef>
                <a:spcPct val="0"/>
              </a:spcBef>
              <a:buFont typeface="Times New Roman" panose="02020603050405020304" pitchFamily="18" charset="0"/>
              <a:buChar char="*"/>
            </a:pPr>
            <a:endParaRPr lang="en-US" altLang="en-US" sz="2200" dirty="0" smtClean="0">
              <a:latin typeface="Times New Roman" panose="02020603050405020304" pitchFamily="18" charset="0"/>
            </a:endParaRPr>
          </a:p>
          <a:p>
            <a:pPr lvl="2"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Tribunal prescribed provisional measures</a:t>
            </a:r>
          </a:p>
          <a:p>
            <a:pPr lvl="3" eaLnBrk="1" hangingPunct="1">
              <a:spcBef>
                <a:spcPct val="0"/>
              </a:spcBef>
              <a:buFont typeface="Times New Roman" panose="02020603050405020304" pitchFamily="18" charset="0"/>
              <a:buChar char="&gt;"/>
            </a:pPr>
            <a:r>
              <a:rPr lang="en-US" altLang="en-US" sz="2200" dirty="0" smtClean="0">
                <a:latin typeface="Times New Roman" panose="02020603050405020304" pitchFamily="18" charset="0"/>
              </a:rPr>
              <a:t>Calling upon Malaysia and Singapore to cooperate and to enter into consultations in order to promptly establish a group of independent experts to study the effects of Singapore’s land reclamation and to propose measures to address any adverse effects</a:t>
            </a:r>
          </a:p>
          <a:p>
            <a:pPr lvl="3" eaLnBrk="1" hangingPunct="1">
              <a:spcBef>
                <a:spcPct val="0"/>
              </a:spcBef>
              <a:buFont typeface="Times New Roman" panose="02020603050405020304" pitchFamily="18" charset="0"/>
              <a:buChar char="&gt;"/>
            </a:pPr>
            <a:r>
              <a:rPr lang="en-US" altLang="en-US" sz="2200" dirty="0" smtClean="0">
                <a:latin typeface="Times New Roman" panose="02020603050405020304" pitchFamily="18" charset="0"/>
              </a:rPr>
              <a:t>Directing Singapore not to conduct its land reclamation in ways that might cause serious harm to the marine environment</a:t>
            </a:r>
          </a:p>
          <a:p>
            <a:pPr lvl="4" eaLnBrk="1" hangingPunct="1">
              <a:spcBef>
                <a:spcPct val="0"/>
              </a:spcBef>
              <a:buFont typeface="Times New Roman" panose="02020603050405020304" pitchFamily="18" charset="0"/>
              <a:buChar char="&gt;"/>
            </a:pPr>
            <a:endParaRPr lang="en-US" altLang="en-US" sz="2200" dirty="0" smtClean="0">
              <a:latin typeface="Times New Roman" panose="02020603050405020304" pitchFamily="18" charset="0"/>
            </a:endParaRPr>
          </a:p>
        </p:txBody>
      </p:sp>
      <p:pic>
        <p:nvPicPr>
          <p:cNvPr id="62468" name="Picture 2" descr="ITLOS_logo.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9813" y="762000"/>
            <a:ext cx="1296987"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A02EFE0E-48FD-4F24-83B1-478185243E1D}" type="slidenum">
              <a:rPr lang="en-US" altLang="en-US" sz="1200" smtClean="0">
                <a:solidFill>
                  <a:srgbClr val="898989"/>
                </a:solidFill>
                <a:latin typeface="Calibri" panose="020F0502020204030204" pitchFamily="34" charset="0"/>
              </a:rPr>
              <a:pPr>
                <a:spcBef>
                  <a:spcPct val="0"/>
                </a:spcBef>
                <a:buClrTx/>
                <a:buSzTx/>
                <a:buFontTx/>
                <a:buNone/>
              </a:pPr>
              <a:t>47</a:t>
            </a:fld>
            <a:endParaRPr lang="en-US" altLang="en-US" sz="1200" smtClean="0">
              <a:solidFill>
                <a:srgbClr val="898989"/>
              </a:solidFill>
              <a:latin typeface="Calibri" panose="020F0502020204030204" pitchFamily="34" charset="0"/>
            </a:endParaRPr>
          </a:p>
        </p:txBody>
      </p:sp>
      <p:sp>
        <p:nvSpPr>
          <p:cNvPr id="63491" name="Rectangle 2"/>
          <p:cNvSpPr>
            <a:spLocks noGrp="1" noChangeArrowheads="1"/>
          </p:cNvSpPr>
          <p:nvPr>
            <p:ph idx="4294967295"/>
          </p:nvPr>
        </p:nvSpPr>
        <p:spPr>
          <a:xfrm>
            <a:off x="152400" y="838200"/>
            <a:ext cx="8763000" cy="6019800"/>
          </a:xfrm>
        </p:spPr>
        <p:txBody>
          <a:bodyPr/>
          <a:lstStyle/>
          <a:p>
            <a:pPr eaLnBrk="1" hangingPunct="1">
              <a:spcBef>
                <a:spcPct val="0"/>
              </a:spcBef>
              <a:buFont typeface="Times New Roman" panose="02020603050405020304" pitchFamily="18" charset="0"/>
              <a:buChar char="+"/>
            </a:pPr>
            <a:r>
              <a:rPr lang="en-US" altLang="en-US" sz="2200" i="1" dirty="0" smtClean="0">
                <a:latin typeface="Times New Roman" panose="02020603050405020304" pitchFamily="18" charset="0"/>
              </a:rPr>
              <a:t>Case Concerning Pulp Mills on the River Uruguay</a:t>
            </a:r>
            <a:r>
              <a:rPr lang="en-US" altLang="en-US" sz="2200" dirty="0" smtClean="0">
                <a:latin typeface="Times New Roman" panose="02020603050405020304" pitchFamily="18" charset="0"/>
              </a:rPr>
              <a:t> (Argentina v. Uruguay) (ICJ, 2010)</a:t>
            </a:r>
          </a:p>
          <a:p>
            <a:pPr eaLnBrk="1" hangingPunct="1">
              <a:spcBef>
                <a:spcPct val="0"/>
              </a:spcBef>
              <a:buFont typeface="Times New Roman" panose="02020603050405020304" pitchFamily="18" charset="0"/>
              <a:buChar char="+"/>
            </a:pPr>
            <a:endParaRPr lang="en-US" altLang="en-US" sz="2200" dirty="0" smtClean="0">
              <a:latin typeface="Times New Roman" panose="02020603050405020304" pitchFamily="18" charset="0"/>
            </a:endParaRPr>
          </a:p>
          <a:p>
            <a:pPr lvl="1"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Argentina contesting the construction of two pulp mills in Uruguay</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on a transboundary river</a:t>
            </a:r>
          </a:p>
          <a:p>
            <a:pPr lvl="2"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Various procedural violations of the Statute of the River Uruguay (1975 Treaty) argued including shortcomings in notifications and consultations</a:t>
            </a:r>
          </a:p>
          <a:p>
            <a:pPr lvl="2"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Various substantive obligation breaches also argued such as the prevention of pollution</a:t>
            </a:r>
          </a:p>
          <a:p>
            <a:pPr lvl="2" eaLnBrk="1" hangingPunct="1">
              <a:spcBef>
                <a:spcPct val="0"/>
              </a:spcBef>
              <a:buFont typeface="Times New Roman" panose="02020603050405020304" pitchFamily="18" charset="0"/>
              <a:buChar char="*"/>
            </a:pPr>
            <a:endParaRPr lang="en-US" altLang="en-US" sz="2200" dirty="0" smtClean="0">
              <a:latin typeface="Times New Roman" panose="02020603050405020304" pitchFamily="18" charset="0"/>
            </a:endParaRPr>
          </a:p>
          <a:p>
            <a:pPr lvl="1">
              <a:spcBef>
                <a:spcPct val="0"/>
              </a:spcBef>
              <a:buFont typeface="Times New Roman" panose="02020603050405020304" pitchFamily="18" charset="0"/>
              <a:buChar char="–"/>
            </a:pPr>
            <a:r>
              <a:rPr lang="en-US" altLang="en-US" sz="2200" dirty="0" smtClean="0">
                <a:latin typeface="Times New Roman" panose="02020603050405020304" pitchFamily="18" charset="0"/>
                <a:cs typeface="Times New Roman" panose="02020603050405020304" pitchFamily="18" charset="0"/>
              </a:rPr>
              <a:t>Argentina, as a key proposition, argued the</a:t>
            </a:r>
            <a:br>
              <a:rPr lang="en-US" altLang="en-US" sz="2200" dirty="0" smtClean="0">
                <a:latin typeface="Times New Roman" panose="02020603050405020304" pitchFamily="18" charset="0"/>
                <a:cs typeface="Times New Roman" panose="02020603050405020304" pitchFamily="18" charset="0"/>
              </a:rPr>
            </a:br>
            <a:r>
              <a:rPr lang="en-US" altLang="en-US" sz="2200" dirty="0" smtClean="0">
                <a:latin typeface="Times New Roman" panose="02020603050405020304" pitchFamily="18" charset="0"/>
                <a:cs typeface="Times New Roman" panose="02020603050405020304" pitchFamily="18" charset="0"/>
              </a:rPr>
              <a:t>precautionary approach should place the</a:t>
            </a:r>
            <a:br>
              <a:rPr lang="en-US" altLang="en-US" sz="2200" dirty="0" smtClean="0">
                <a:latin typeface="Times New Roman" panose="02020603050405020304" pitchFamily="18" charset="0"/>
                <a:cs typeface="Times New Roman" panose="02020603050405020304" pitchFamily="18" charset="0"/>
              </a:rPr>
            </a:br>
            <a:r>
              <a:rPr lang="en-US" altLang="en-US" sz="2200" dirty="0" smtClean="0">
                <a:latin typeface="Times New Roman" panose="02020603050405020304" pitchFamily="18" charset="0"/>
                <a:cs typeface="Times New Roman" panose="02020603050405020304" pitchFamily="18" charset="0"/>
              </a:rPr>
              <a:t>burden of proof on Uruguay to establish</a:t>
            </a:r>
            <a:br>
              <a:rPr lang="en-US" altLang="en-US" sz="2200" dirty="0" smtClean="0">
                <a:latin typeface="Times New Roman" panose="02020603050405020304" pitchFamily="18" charset="0"/>
                <a:cs typeface="Times New Roman" panose="02020603050405020304" pitchFamily="18" charset="0"/>
              </a:rPr>
            </a:br>
            <a:r>
              <a:rPr lang="en-US" altLang="en-US" sz="2200" dirty="0" smtClean="0">
                <a:latin typeface="Times New Roman" panose="02020603050405020304" pitchFamily="18" charset="0"/>
                <a:cs typeface="Times New Roman" panose="02020603050405020304" pitchFamily="18" charset="0"/>
              </a:rPr>
              <a:t>that the mills will not cause significant </a:t>
            </a:r>
            <a:br>
              <a:rPr lang="en-US" altLang="en-US" sz="2200" dirty="0" smtClean="0">
                <a:latin typeface="Times New Roman" panose="02020603050405020304" pitchFamily="18" charset="0"/>
                <a:cs typeface="Times New Roman" panose="02020603050405020304" pitchFamily="18" charset="0"/>
              </a:rPr>
            </a:br>
            <a:r>
              <a:rPr lang="en-US" altLang="en-US" sz="2200" dirty="0" smtClean="0">
                <a:latin typeface="Times New Roman" panose="02020603050405020304" pitchFamily="18" charset="0"/>
                <a:cs typeface="Times New Roman" panose="02020603050405020304" pitchFamily="18" charset="0"/>
              </a:rPr>
              <a:t>damage to the environment</a:t>
            </a:r>
          </a:p>
        </p:txBody>
      </p:sp>
      <p:pic>
        <p:nvPicPr>
          <p:cNvPr id="63492" name="Picture 3" descr="uruguay-fishing-map.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012906"/>
            <a:ext cx="2438400" cy="2557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CEFF3203-CDFC-441E-8ADF-440F812A00B4}" type="slidenum">
              <a:rPr lang="en-US" altLang="en-US" sz="1200" smtClean="0">
                <a:solidFill>
                  <a:srgbClr val="898989"/>
                </a:solidFill>
                <a:latin typeface="Calibri" panose="020F0502020204030204" pitchFamily="34" charset="0"/>
              </a:rPr>
              <a:pPr>
                <a:spcBef>
                  <a:spcPct val="0"/>
                </a:spcBef>
                <a:buClrTx/>
                <a:buSzTx/>
                <a:buFontTx/>
                <a:buNone/>
              </a:pPr>
              <a:t>48</a:t>
            </a:fld>
            <a:endParaRPr lang="en-US" altLang="en-US" sz="1200" smtClean="0">
              <a:solidFill>
                <a:srgbClr val="898989"/>
              </a:solidFill>
              <a:latin typeface="Calibri" panose="020F0502020204030204" pitchFamily="34" charset="0"/>
            </a:endParaRPr>
          </a:p>
        </p:txBody>
      </p:sp>
      <p:sp>
        <p:nvSpPr>
          <p:cNvPr id="64515" name="Content Placeholder 2"/>
          <p:cNvSpPr>
            <a:spLocks noGrp="1"/>
          </p:cNvSpPr>
          <p:nvPr>
            <p:ph idx="4294967295"/>
          </p:nvPr>
        </p:nvSpPr>
        <p:spPr>
          <a:xfrm>
            <a:off x="0" y="914400"/>
            <a:ext cx="8229600" cy="3276600"/>
          </a:xfrm>
        </p:spPr>
        <p:txBody>
          <a:bodyPr/>
          <a:lstStyle/>
          <a:p>
            <a:pPr lvl="1">
              <a:spcBef>
                <a:spcPct val="0"/>
              </a:spcBef>
              <a:buFont typeface="Times New Roman" panose="02020603050405020304" pitchFamily="18" charset="0"/>
              <a:buChar char="–"/>
            </a:pPr>
            <a:r>
              <a:rPr lang="en-US" altLang="en-US" sz="2200" dirty="0" smtClean="0">
                <a:latin typeface="Times New Roman" panose="02020603050405020304" pitchFamily="18" charset="0"/>
                <a:cs typeface="Times New Roman" panose="02020603050405020304" pitchFamily="18" charset="0"/>
              </a:rPr>
              <a:t>The majority of the ICJ, avoiding any detailed discussion of the precautionary approach, simply concluded in para. 164</a:t>
            </a:r>
          </a:p>
          <a:p>
            <a:pPr lvl="1">
              <a:spcBef>
                <a:spcPct val="0"/>
              </a:spcBef>
              <a:buFont typeface="Times New Roman" panose="02020603050405020304" pitchFamily="18" charset="0"/>
              <a:buChar char="–"/>
            </a:pPr>
            <a:endParaRPr lang="en-US" altLang="en-US" sz="2200" dirty="0" smtClean="0">
              <a:latin typeface="Times New Roman" panose="02020603050405020304" pitchFamily="18" charset="0"/>
              <a:cs typeface="Times New Roman" panose="02020603050405020304" pitchFamily="18" charset="0"/>
            </a:endParaRPr>
          </a:p>
          <a:p>
            <a:pPr lvl="2">
              <a:spcBef>
                <a:spcPct val="0"/>
              </a:spcBef>
              <a:buFont typeface="Times New Roman" panose="02020603050405020304" pitchFamily="18" charset="0"/>
              <a:buChar char="*"/>
            </a:pPr>
            <a:r>
              <a:rPr lang="en-US" altLang="en-US" sz="2200" dirty="0" smtClean="0">
                <a:latin typeface="Times New Roman" panose="02020603050405020304" pitchFamily="18" charset="0"/>
                <a:cs typeface="Times New Roman" panose="02020603050405020304" pitchFamily="18" charset="0"/>
              </a:rPr>
              <a:t>A precautionary approach may be relevant in the interpretation and application of the provisions of the Statute</a:t>
            </a:r>
          </a:p>
          <a:p>
            <a:pPr lvl="2">
              <a:spcBef>
                <a:spcPct val="0"/>
              </a:spcBef>
              <a:buFont typeface="Times New Roman" panose="02020603050405020304" pitchFamily="18" charset="0"/>
              <a:buChar char="*"/>
            </a:pPr>
            <a:endParaRPr lang="en-US" altLang="en-US" sz="2200" dirty="0" smtClean="0">
              <a:latin typeface="Times New Roman" panose="02020603050405020304" pitchFamily="18" charset="0"/>
              <a:cs typeface="Times New Roman" panose="02020603050405020304" pitchFamily="18" charset="0"/>
            </a:endParaRPr>
          </a:p>
          <a:p>
            <a:pPr lvl="2">
              <a:spcBef>
                <a:spcPct val="0"/>
              </a:spcBef>
              <a:buFont typeface="Times New Roman" panose="02020603050405020304" pitchFamily="18" charset="0"/>
              <a:buChar char="*"/>
            </a:pPr>
            <a:r>
              <a:rPr lang="en-US" altLang="en-US" sz="2200" dirty="0" smtClean="0">
                <a:latin typeface="Times New Roman" panose="02020603050405020304" pitchFamily="18" charset="0"/>
                <a:cs typeface="Times New Roman" panose="02020603050405020304" pitchFamily="18" charset="0"/>
              </a:rPr>
              <a:t>It does not follow that the precautionary approach operates as a reversal of the burden of proof</a:t>
            </a:r>
          </a:p>
          <a:p>
            <a:pPr lvl="2" eaLnBrk="1" hangingPunct="1">
              <a:spcBef>
                <a:spcPct val="0"/>
              </a:spcBef>
              <a:buFont typeface="Arial" panose="020B0604020202020204" pitchFamily="34" charset="0"/>
              <a:buNone/>
            </a:pPr>
            <a:endParaRPr lang="en-US" altLang="en-US" dirty="0" smtClean="0">
              <a:latin typeface="Times New Roman" panose="02020603050405020304" pitchFamily="18" charset="0"/>
            </a:endParaRPr>
          </a:p>
          <a:p>
            <a:endParaRPr lang="en-US" altLang="en-US" dirty="0" smtClean="0"/>
          </a:p>
        </p:txBody>
      </p:sp>
      <p:pic>
        <p:nvPicPr>
          <p:cNvPr id="64516" name="Picture 4" descr="Botnia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784844"/>
            <a:ext cx="495141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22FB9B67-81AF-4F2F-BE23-F3383408CC92}" type="slidenum">
              <a:rPr lang="en-US" altLang="en-US" sz="1200" smtClean="0">
                <a:solidFill>
                  <a:srgbClr val="898989"/>
                </a:solidFill>
                <a:latin typeface="Calibri" panose="020F0502020204030204" pitchFamily="34" charset="0"/>
              </a:rPr>
              <a:pPr>
                <a:spcBef>
                  <a:spcPct val="0"/>
                </a:spcBef>
                <a:buClrTx/>
                <a:buSzTx/>
                <a:buFontTx/>
                <a:buNone/>
              </a:pPr>
              <a:t>49</a:t>
            </a:fld>
            <a:endParaRPr lang="en-US" altLang="en-US" sz="1200" smtClean="0">
              <a:solidFill>
                <a:srgbClr val="898989"/>
              </a:solidFill>
              <a:latin typeface="Calibri" panose="020F0502020204030204" pitchFamily="34" charset="0"/>
            </a:endParaRPr>
          </a:p>
        </p:txBody>
      </p:sp>
      <p:sp>
        <p:nvSpPr>
          <p:cNvPr id="65539" name="Content Placeholder 2"/>
          <p:cNvSpPr>
            <a:spLocks noGrp="1"/>
          </p:cNvSpPr>
          <p:nvPr>
            <p:ph idx="4294967295"/>
          </p:nvPr>
        </p:nvSpPr>
        <p:spPr>
          <a:xfrm>
            <a:off x="0" y="762000"/>
            <a:ext cx="9144000" cy="6858000"/>
          </a:xfrm>
        </p:spPr>
        <p:txBody>
          <a:bodyPr/>
          <a:lstStyle/>
          <a:p>
            <a:pPr lvl="1">
              <a:spcBef>
                <a:spcPct val="0"/>
              </a:spcBef>
              <a:buFont typeface="Times New Roman" panose="02020603050405020304" pitchFamily="18" charset="0"/>
              <a:buChar char="–"/>
            </a:pPr>
            <a:r>
              <a:rPr lang="en-US" altLang="en-US" sz="2200" dirty="0" smtClean="0">
                <a:latin typeface="Times New Roman" panose="02020603050405020304" pitchFamily="18" charset="0"/>
                <a:cs typeface="Times New Roman" panose="02020603050405020304" pitchFamily="18" charset="0"/>
              </a:rPr>
              <a:t>Judge </a:t>
            </a:r>
            <a:r>
              <a:rPr lang="en-US" altLang="en-US" sz="2200" dirty="0" err="1" smtClean="0">
                <a:latin typeface="Times New Roman" panose="02020603050405020304" pitchFamily="18" charset="0"/>
                <a:cs typeface="Times New Roman" panose="02020603050405020304" pitchFamily="18" charset="0"/>
              </a:rPr>
              <a:t>Cancado</a:t>
            </a:r>
            <a:r>
              <a:rPr lang="en-US" altLang="en-US" sz="2200" dirty="0" smtClean="0">
                <a:latin typeface="Times New Roman" panose="02020603050405020304" pitchFamily="18" charset="0"/>
                <a:cs typeface="Times New Roman" panose="02020603050405020304" pitchFamily="18" charset="0"/>
              </a:rPr>
              <a:t> </a:t>
            </a:r>
            <a:r>
              <a:rPr lang="en-US" altLang="en-US" sz="2200" dirty="0" err="1" smtClean="0">
                <a:latin typeface="Times New Roman" panose="02020603050405020304" pitchFamily="18" charset="0"/>
                <a:cs typeface="Times New Roman" panose="02020603050405020304" pitchFamily="18" charset="0"/>
              </a:rPr>
              <a:t>Trindade</a:t>
            </a:r>
            <a:r>
              <a:rPr lang="en-US" altLang="en-US" sz="2200" dirty="0" smtClean="0">
                <a:latin typeface="Times New Roman" panose="02020603050405020304" pitchFamily="18" charset="0"/>
                <a:cs typeface="Times New Roman" panose="02020603050405020304" pitchFamily="18" charset="0"/>
              </a:rPr>
              <a:t>, in a Separate Opinion,                                     lamented over the missed opportunity for the ICJ                                              to affirm and elaborate on the general principles                                                 of International Environmental Law</a:t>
            </a:r>
          </a:p>
          <a:p>
            <a:pPr lvl="1">
              <a:spcBef>
                <a:spcPct val="0"/>
              </a:spcBef>
              <a:buFont typeface="Times New Roman" panose="02020603050405020304" pitchFamily="18" charset="0"/>
              <a:buChar char="–"/>
            </a:pPr>
            <a:endParaRPr lang="en-US" altLang="en-US" sz="2200" dirty="0" smtClean="0">
              <a:latin typeface="Times New Roman" panose="02020603050405020304" pitchFamily="18" charset="0"/>
              <a:cs typeface="Times New Roman" panose="02020603050405020304" pitchFamily="18" charset="0"/>
            </a:endParaRPr>
          </a:p>
          <a:p>
            <a:pPr lvl="2">
              <a:spcBef>
                <a:spcPct val="0"/>
              </a:spcBef>
              <a:buFont typeface="Times New Roman" panose="02020603050405020304" pitchFamily="18" charset="0"/>
              <a:buChar char="*"/>
            </a:pPr>
            <a:r>
              <a:rPr lang="en-US" altLang="en-US" sz="2200" dirty="0" smtClean="0">
                <a:latin typeface="Times New Roman" panose="02020603050405020304" pitchFamily="18" charset="0"/>
                <a:cs typeface="Times New Roman" panose="02020603050405020304" pitchFamily="18" charset="0"/>
              </a:rPr>
              <a:t>“It escapes my comprehension why the ICJ has so                                          far had so much precaution with the precautionary                           principle” (para. 67)</a:t>
            </a:r>
          </a:p>
          <a:p>
            <a:pPr lvl="2">
              <a:spcBef>
                <a:spcPct val="0"/>
              </a:spcBef>
              <a:buFont typeface="Times New Roman" panose="02020603050405020304" pitchFamily="18" charset="0"/>
              <a:buChar char="*"/>
            </a:pPr>
            <a:r>
              <a:rPr lang="en-US" altLang="en-US" sz="2200" dirty="0" smtClean="0">
                <a:latin typeface="Times New Roman" panose="02020603050405020304" pitchFamily="18" charset="0"/>
                <a:cs typeface="Times New Roman" panose="02020603050405020304" pitchFamily="18" charset="0"/>
              </a:rPr>
              <a:t>He did delve into detailed discussion on the legal sources and parameters of key principles such as prevention and precaution</a:t>
            </a:r>
          </a:p>
          <a:p>
            <a:pPr lvl="2">
              <a:spcBef>
                <a:spcPct val="0"/>
              </a:spcBef>
              <a:buFont typeface="Times New Roman" panose="02020603050405020304" pitchFamily="18" charset="0"/>
              <a:buChar char="*"/>
            </a:pPr>
            <a:r>
              <a:rPr lang="en-US" altLang="en-US" sz="2200" dirty="0" smtClean="0">
                <a:latin typeface="Times New Roman" panose="02020603050405020304" pitchFamily="18" charset="0"/>
                <a:cs typeface="Times New Roman" panose="02020603050405020304" pitchFamily="18" charset="0"/>
              </a:rPr>
              <a:t>He opened up a “fundamental question” regarding the jurisprudential sources of the precautionary principle:</a:t>
            </a:r>
          </a:p>
          <a:p>
            <a:pPr lvl="2">
              <a:spcBef>
                <a:spcPct val="0"/>
              </a:spcBef>
              <a:buFont typeface="Times New Roman" panose="02020603050405020304" pitchFamily="18" charset="0"/>
              <a:buChar char="*"/>
            </a:pPr>
            <a:endParaRPr lang="en-US" altLang="en-US" sz="2200" dirty="0" smtClean="0">
              <a:latin typeface="Times New Roman" panose="02020603050405020304" pitchFamily="18" charset="0"/>
              <a:cs typeface="Times New Roman" panose="02020603050405020304" pitchFamily="18" charset="0"/>
            </a:endParaRPr>
          </a:p>
          <a:p>
            <a:pPr lvl="2">
              <a:spcBef>
                <a:spcPct val="0"/>
              </a:spcBef>
              <a:buFont typeface="Arial" panose="020B0604020202020204" pitchFamily="34" charset="0"/>
              <a:buNone/>
            </a:pPr>
            <a:r>
              <a:rPr lang="en-US" altLang="en-US" sz="2200" dirty="0" smtClean="0">
                <a:latin typeface="Times New Roman" panose="02020603050405020304" pitchFamily="18" charset="0"/>
                <a:cs typeface="Times New Roman" panose="02020603050405020304" pitchFamily="18" charset="0"/>
              </a:rPr>
              <a:t>	Is the precautionary principle based upon </a:t>
            </a:r>
            <a:r>
              <a:rPr lang="en-US" altLang="en-US" sz="2200" u="sng" dirty="0" smtClean="0">
                <a:latin typeface="Times New Roman" panose="02020603050405020304" pitchFamily="18" charset="0"/>
                <a:cs typeface="Times New Roman" panose="02020603050405020304" pitchFamily="18" charset="0"/>
              </a:rPr>
              <a:t>natural law</a:t>
            </a:r>
            <a:r>
              <a:rPr lang="en-US" altLang="en-US" sz="2200" dirty="0" smtClean="0">
                <a:latin typeface="Times New Roman" panose="02020603050405020304" pitchFamily="18" charset="0"/>
                <a:cs typeface="Times New Roman" panose="02020603050405020304" pitchFamily="18" charset="0"/>
              </a:rPr>
              <a:t>?</a:t>
            </a:r>
          </a:p>
          <a:p>
            <a:pPr lvl="3">
              <a:spcBef>
                <a:spcPct val="0"/>
              </a:spcBef>
              <a:buFont typeface="Times New Roman" panose="02020603050405020304" pitchFamily="18" charset="0"/>
              <a:buChar char="&gt;"/>
            </a:pPr>
            <a:r>
              <a:rPr lang="en-US" altLang="en-US" sz="2200" dirty="0" smtClean="0">
                <a:latin typeface="Times New Roman" panose="02020603050405020304" pitchFamily="18" charset="0"/>
                <a:cs typeface="Times New Roman" panose="02020603050405020304" pitchFamily="18" charset="0"/>
              </a:rPr>
              <a:t>The third major source of international law recognized in Art. 38 of the Statute of the International Court of Justice is general principles of law recognized by civilized nations</a:t>
            </a:r>
          </a:p>
          <a:p>
            <a:pPr lvl="4">
              <a:spcBef>
                <a:spcPct val="0"/>
              </a:spcBef>
              <a:buFont typeface="Times New Roman" panose="02020603050405020304" pitchFamily="18" charset="0"/>
              <a:buChar char="†"/>
            </a:pPr>
            <a:endParaRPr lang="en-US" altLang="en-US" sz="2400" dirty="0" smtClean="0">
              <a:latin typeface="Times New Roman" panose="02020603050405020304" pitchFamily="18" charset="0"/>
              <a:cs typeface="Times New Roman" panose="02020603050405020304" pitchFamily="18" charset="0"/>
            </a:endParaRPr>
          </a:p>
        </p:txBody>
      </p:sp>
      <p:pic>
        <p:nvPicPr>
          <p:cNvPr id="65540" name="Picture 2" descr="james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022" y="845282"/>
            <a:ext cx="2009878" cy="2278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B9D72DFE-01B6-4B55-A70E-059FB9A5946D}" type="slidenum">
              <a:rPr lang="en-US" altLang="en-US" sz="1200" smtClean="0">
                <a:solidFill>
                  <a:srgbClr val="898989"/>
                </a:solidFill>
                <a:latin typeface="Calibri" panose="020F0502020204030204" pitchFamily="34" charset="0"/>
              </a:rPr>
              <a:pPr>
                <a:spcBef>
                  <a:spcPct val="0"/>
                </a:spcBef>
                <a:buClrTx/>
                <a:buSzTx/>
                <a:buFontTx/>
                <a:buNone/>
              </a:pPr>
              <a:t>5</a:t>
            </a:fld>
            <a:endParaRPr lang="en-US" altLang="en-US" sz="1200" smtClean="0">
              <a:solidFill>
                <a:srgbClr val="898989"/>
              </a:solidFill>
              <a:latin typeface="Calibri" panose="020F0502020204030204" pitchFamily="34" charset="0"/>
            </a:endParaRPr>
          </a:p>
        </p:txBody>
      </p:sp>
      <p:sp>
        <p:nvSpPr>
          <p:cNvPr id="21507" name="Rectangle 2"/>
          <p:cNvSpPr>
            <a:spLocks noGrp="1" noChangeArrowheads="1"/>
          </p:cNvSpPr>
          <p:nvPr>
            <p:ph idx="4294967295"/>
          </p:nvPr>
        </p:nvSpPr>
        <p:spPr>
          <a:xfrm>
            <a:off x="228600" y="609600"/>
            <a:ext cx="8915400" cy="6553200"/>
          </a:xfrm>
        </p:spPr>
        <p:txBody>
          <a:bodyPr/>
          <a:lstStyle/>
          <a:p>
            <a:pPr eaLnBrk="1" hangingPunct="1">
              <a:lnSpc>
                <a:spcPct val="80000"/>
              </a:lnSpc>
              <a:buFontTx/>
              <a:buNone/>
            </a:pPr>
            <a:endParaRPr lang="en-US" altLang="en-US" sz="2200" b="1" dirty="0" smtClean="0">
              <a:latin typeface="Times New Roman" panose="02020603050405020304" pitchFamily="18" charset="0"/>
            </a:endParaRPr>
          </a:p>
          <a:p>
            <a:pPr eaLnBrk="1" hangingPunct="1">
              <a:lnSpc>
                <a:spcPct val="80000"/>
              </a:lnSpc>
              <a:buFontTx/>
              <a:buNone/>
            </a:pPr>
            <a:endParaRPr lang="en-US" altLang="en-US" sz="2200" dirty="0" smtClean="0">
              <a:latin typeface="Times New Roman" panose="02020603050405020304" pitchFamily="18" charset="0"/>
            </a:endParaRPr>
          </a:p>
          <a:p>
            <a:pPr eaLnBrk="1" hangingPunct="1">
              <a:lnSpc>
                <a:spcPct val="80000"/>
              </a:lnSpc>
              <a:buFontTx/>
              <a:buNone/>
            </a:pPr>
            <a:r>
              <a:rPr lang="en-US" altLang="en-US" sz="2200" b="1" dirty="0" smtClean="0">
                <a:latin typeface="Times New Roman" panose="02020603050405020304" pitchFamily="18" charset="0"/>
              </a:rPr>
              <a:t>1.  Beacon of Hope</a:t>
            </a:r>
          </a:p>
          <a:p>
            <a:pPr eaLnBrk="1" hangingPunct="1">
              <a:lnSpc>
                <a:spcPct val="80000"/>
              </a:lnSpc>
              <a:buFontTx/>
              <a:buNone/>
            </a:pPr>
            <a:endParaRPr lang="en-US" altLang="en-US" sz="2200" dirty="0" smtClean="0">
              <a:latin typeface="Times New Roman" panose="02020603050405020304" pitchFamily="18" charset="0"/>
            </a:endParaRPr>
          </a:p>
          <a:p>
            <a:pPr eaLnBrk="1" hangingPunct="1">
              <a:lnSpc>
                <a:spcPct val="80000"/>
              </a:lnSpc>
              <a:buFontTx/>
              <a:buNone/>
            </a:pPr>
            <a:r>
              <a:rPr lang="en-US" altLang="en-US" sz="2200" dirty="0" smtClean="0">
                <a:latin typeface="Times New Roman" panose="02020603050405020304" pitchFamily="18" charset="0"/>
              </a:rPr>
              <a:t>The precautionary principle/approach may be</a:t>
            </a:r>
          </a:p>
          <a:p>
            <a:pPr eaLnBrk="1" hangingPunct="1">
              <a:lnSpc>
                <a:spcPct val="80000"/>
              </a:lnSpc>
              <a:buFontTx/>
              <a:buNone/>
            </a:pPr>
            <a:r>
              <a:rPr lang="en-US" altLang="en-US" sz="2200" dirty="0" smtClean="0">
                <a:latin typeface="Times New Roman" panose="02020603050405020304" pitchFamily="18" charset="0"/>
              </a:rPr>
              <a:t>likened to a lighthouse beacon with various</a:t>
            </a:r>
          </a:p>
          <a:p>
            <a:pPr eaLnBrk="1" hangingPunct="1">
              <a:lnSpc>
                <a:spcPct val="80000"/>
              </a:lnSpc>
              <a:buFontTx/>
              <a:buNone/>
            </a:pPr>
            <a:r>
              <a:rPr lang="en-US" altLang="en-US" sz="2200" u="sng" dirty="0" smtClean="0">
                <a:latin typeface="Times New Roman" panose="02020603050405020304" pitchFamily="18" charset="0"/>
              </a:rPr>
              <a:t>potentially powerful beams</a:t>
            </a:r>
            <a:r>
              <a:rPr lang="en-US" altLang="en-US" sz="2200" dirty="0" smtClean="0">
                <a:latin typeface="Times New Roman" panose="02020603050405020304" pitchFamily="18" charset="0"/>
              </a:rPr>
              <a:t> for avoiding the</a:t>
            </a:r>
          </a:p>
          <a:p>
            <a:pPr eaLnBrk="1" hangingPunct="1">
              <a:lnSpc>
                <a:spcPct val="80000"/>
              </a:lnSpc>
              <a:buFontTx/>
              <a:buNone/>
            </a:pPr>
            <a:r>
              <a:rPr lang="en-US" altLang="en-US" sz="2200" dirty="0" smtClean="0">
                <a:latin typeface="Times New Roman" panose="02020603050405020304" pitchFamily="18" charset="0"/>
              </a:rPr>
              <a:t>shoals of depleted resources, losses of</a:t>
            </a:r>
          </a:p>
          <a:p>
            <a:pPr eaLnBrk="1" hangingPunct="1">
              <a:lnSpc>
                <a:spcPct val="80000"/>
              </a:lnSpc>
              <a:buFontTx/>
              <a:buNone/>
            </a:pPr>
            <a:r>
              <a:rPr lang="en-US" altLang="en-US" sz="2200" dirty="0" smtClean="0">
                <a:latin typeface="Times New Roman" panose="02020603050405020304" pitchFamily="18" charset="0"/>
              </a:rPr>
              <a:t>biodiversity and harm to the marine environment </a:t>
            </a:r>
          </a:p>
          <a:p>
            <a:pPr eaLnBrk="1" hangingPunct="1">
              <a:lnSpc>
                <a:spcPct val="80000"/>
              </a:lnSpc>
            </a:pPr>
            <a:endParaRPr lang="en-US" altLang="en-US" sz="2200" dirty="0" smtClean="0">
              <a:latin typeface="Times New Roman" panose="02020603050405020304" pitchFamily="18" charset="0"/>
            </a:endParaRPr>
          </a:p>
          <a:p>
            <a:pPr eaLnBrk="1" hangingPunct="1">
              <a:lnSpc>
                <a:spcPct val="80000"/>
              </a:lnSpc>
            </a:pPr>
            <a:r>
              <a:rPr lang="en-US" altLang="en-US" sz="2200" dirty="0" smtClean="0">
                <a:latin typeface="Times New Roman" panose="02020603050405020304" pitchFamily="18" charset="0"/>
              </a:rPr>
              <a:t>Placing the Burden of Proof on Proponents of Development/Change</a:t>
            </a:r>
          </a:p>
          <a:p>
            <a:pPr eaLnBrk="1" hangingPunct="1">
              <a:lnSpc>
                <a:spcPct val="80000"/>
              </a:lnSpc>
              <a:buFont typeface="Times New Roman" panose="02020603050405020304" pitchFamily="18" charset="0"/>
              <a:buChar char="+"/>
            </a:pPr>
            <a:r>
              <a:rPr lang="en-US" altLang="en-US" sz="2200" dirty="0" smtClean="0">
                <a:latin typeface="Times New Roman" panose="02020603050405020304" pitchFamily="18" charset="0"/>
              </a:rPr>
              <a:t>No approval should be granted unless the proponent establishes some standard of safety/acceptability</a:t>
            </a:r>
          </a:p>
          <a:p>
            <a:pPr eaLnBrk="1" hangingPunct="1">
              <a:lnSpc>
                <a:spcPct val="80000"/>
              </a:lnSpc>
              <a:buFont typeface="Times New Roman" panose="02020603050405020304" pitchFamily="18" charset="0"/>
              <a:buChar char="+"/>
            </a:pPr>
            <a:r>
              <a:rPr lang="en-US" altLang="en-US" sz="2200" dirty="0" smtClean="0">
                <a:latin typeface="Times New Roman" panose="02020603050405020304" pitchFamily="18" charset="0"/>
              </a:rPr>
              <a:t>Examples of standards</a:t>
            </a:r>
          </a:p>
          <a:p>
            <a:pPr lvl="1" eaLnBrk="1" hangingPunct="1">
              <a:lnSpc>
                <a:spcPct val="80000"/>
              </a:lnSpc>
              <a:buFont typeface="Times New Roman" panose="02020603050405020304" pitchFamily="18" charset="0"/>
              <a:buChar char="–"/>
            </a:pPr>
            <a:r>
              <a:rPr lang="en-US" altLang="en-US" sz="2200" dirty="0" smtClean="0">
                <a:latin typeface="Times New Roman" panose="02020603050405020304" pitchFamily="18" charset="0"/>
              </a:rPr>
              <a:t>No significant damage to the marine environment</a:t>
            </a:r>
          </a:p>
          <a:p>
            <a:pPr lvl="1" eaLnBrk="1" hangingPunct="1">
              <a:lnSpc>
                <a:spcPct val="80000"/>
              </a:lnSpc>
              <a:buFont typeface="Times New Roman" panose="02020603050405020304" pitchFamily="18" charset="0"/>
              <a:buChar char="–"/>
            </a:pPr>
            <a:r>
              <a:rPr lang="en-US" altLang="en-US" sz="2200" dirty="0" smtClean="0">
                <a:latin typeface="Times New Roman" panose="02020603050405020304" pitchFamily="18" charset="0"/>
              </a:rPr>
              <a:t>No serious or irreversible harm to marine biodiversity</a:t>
            </a:r>
          </a:p>
          <a:p>
            <a:pPr lvl="1" eaLnBrk="1" hangingPunct="1">
              <a:lnSpc>
                <a:spcPct val="80000"/>
              </a:lnSpc>
              <a:buFont typeface="Times New Roman" panose="02020603050405020304" pitchFamily="18" charset="0"/>
              <a:buChar char="–"/>
            </a:pPr>
            <a:r>
              <a:rPr lang="en-US" altLang="en-US" sz="2200" dirty="0" smtClean="0">
                <a:latin typeface="Times New Roman" panose="02020603050405020304" pitchFamily="18" charset="0"/>
              </a:rPr>
              <a:t>No unreasonable adverse effects on the marine environment</a:t>
            </a:r>
          </a:p>
        </p:txBody>
      </p:sp>
      <p:pic>
        <p:nvPicPr>
          <p:cNvPr id="21508" name="Picture 3" descr="lighthousebeaconofho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143000"/>
            <a:ext cx="30527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6A679C9B-2EFB-4F70-A80E-0D4BA755DCCC}" type="slidenum">
              <a:rPr lang="en-US" altLang="en-US" sz="1200" smtClean="0">
                <a:solidFill>
                  <a:srgbClr val="898989"/>
                </a:solidFill>
                <a:latin typeface="Calibri" panose="020F0502020204030204" pitchFamily="34" charset="0"/>
              </a:rPr>
              <a:pPr>
                <a:spcBef>
                  <a:spcPct val="0"/>
                </a:spcBef>
                <a:buClrTx/>
                <a:buSzTx/>
                <a:buFontTx/>
                <a:buNone/>
              </a:pPr>
              <a:t>50</a:t>
            </a:fld>
            <a:endParaRPr lang="en-US" altLang="en-US" sz="1200" smtClean="0">
              <a:solidFill>
                <a:srgbClr val="898989"/>
              </a:solidFill>
              <a:latin typeface="Calibri" panose="020F0502020204030204" pitchFamily="34" charset="0"/>
            </a:endParaRPr>
          </a:p>
        </p:txBody>
      </p:sp>
      <p:sp>
        <p:nvSpPr>
          <p:cNvPr id="66563" name="Content Placeholder 2"/>
          <p:cNvSpPr>
            <a:spLocks noGrp="1"/>
          </p:cNvSpPr>
          <p:nvPr>
            <p:ph idx="4294967295"/>
          </p:nvPr>
        </p:nvSpPr>
        <p:spPr>
          <a:xfrm>
            <a:off x="-228600" y="940594"/>
            <a:ext cx="9144000" cy="3810000"/>
          </a:xfrm>
        </p:spPr>
        <p:txBody>
          <a:bodyPr/>
          <a:lstStyle/>
          <a:p>
            <a:pPr lvl="3">
              <a:spcBef>
                <a:spcPct val="0"/>
              </a:spcBef>
              <a:buFont typeface="Times New Roman" panose="02020603050405020304" pitchFamily="18" charset="0"/>
              <a:buChar char="&gt;"/>
            </a:pPr>
            <a:r>
              <a:rPr lang="en-US" altLang="en-US" sz="2200" dirty="0" smtClean="0">
                <a:latin typeface="Times New Roman" panose="02020603050405020304" pitchFamily="18" charset="0"/>
                <a:cs typeface="Times New Roman" panose="02020603050405020304" pitchFamily="18" charset="0"/>
              </a:rPr>
              <a:t>Scholarly debate has occurred over whether that category opens the door to principles derived from outside state consent and negotiation</a:t>
            </a:r>
          </a:p>
          <a:p>
            <a:pPr lvl="3">
              <a:spcBef>
                <a:spcPct val="0"/>
              </a:spcBef>
              <a:buFont typeface="Times New Roman" panose="02020603050405020304" pitchFamily="18" charset="0"/>
              <a:buChar char="&gt;"/>
            </a:pPr>
            <a:endParaRPr lang="en-US" altLang="en-US" sz="2200" dirty="0" smtClean="0">
              <a:latin typeface="Times New Roman" panose="02020603050405020304" pitchFamily="18" charset="0"/>
              <a:cs typeface="Times New Roman" panose="02020603050405020304" pitchFamily="18" charset="0"/>
            </a:endParaRPr>
          </a:p>
          <a:p>
            <a:pPr lvl="4">
              <a:spcBef>
                <a:spcPct val="0"/>
              </a:spcBef>
              <a:buFont typeface="Times New Roman" panose="02020603050405020304" pitchFamily="18" charset="0"/>
              <a:buChar char="†"/>
            </a:pPr>
            <a:r>
              <a:rPr lang="en-US" altLang="en-US" sz="2200" dirty="0" smtClean="0">
                <a:latin typeface="Times New Roman" panose="02020603050405020304" pitchFamily="18" charset="0"/>
                <a:cs typeface="Times New Roman" panose="02020603050405020304" pitchFamily="18" charset="0"/>
              </a:rPr>
              <a:t>General principles based upon human reason and common sense</a:t>
            </a:r>
          </a:p>
          <a:p>
            <a:pPr lvl="4">
              <a:spcBef>
                <a:spcPct val="0"/>
              </a:spcBef>
              <a:buFont typeface="Times New Roman" panose="02020603050405020304" pitchFamily="18" charset="0"/>
              <a:buChar char="†"/>
            </a:pPr>
            <a:endParaRPr lang="en-US" altLang="en-US" sz="2200" dirty="0" smtClean="0">
              <a:latin typeface="Times New Roman" panose="02020603050405020304" pitchFamily="18" charset="0"/>
              <a:cs typeface="Times New Roman" panose="02020603050405020304" pitchFamily="18" charset="0"/>
            </a:endParaRPr>
          </a:p>
          <a:p>
            <a:pPr lvl="4">
              <a:spcBef>
                <a:spcPct val="0"/>
              </a:spcBef>
              <a:buFont typeface="Times New Roman" panose="02020603050405020304" pitchFamily="18" charset="0"/>
              <a:buChar char="†"/>
            </a:pPr>
            <a:r>
              <a:rPr lang="en-US" altLang="en-US" sz="2200" dirty="0" smtClean="0">
                <a:latin typeface="Times New Roman" panose="02020603050405020304" pitchFamily="18" charset="0"/>
                <a:cs typeface="Times New Roman" panose="02020603050405020304" pitchFamily="18" charset="0"/>
              </a:rPr>
              <a:t>General principles recognizing the laws of nature (environmental limits and thresholds)</a:t>
            </a:r>
          </a:p>
          <a:p>
            <a:pPr lvl="4">
              <a:spcBef>
                <a:spcPct val="0"/>
              </a:spcBef>
              <a:buFont typeface="Times New Roman" panose="02020603050405020304" pitchFamily="18" charset="0"/>
              <a:buChar char="†"/>
            </a:pPr>
            <a:endParaRPr lang="en-US" altLang="en-US" sz="2200" dirty="0" smtClean="0">
              <a:latin typeface="Times New Roman" panose="02020603050405020304" pitchFamily="18" charset="0"/>
              <a:cs typeface="Times New Roman" panose="02020603050405020304" pitchFamily="18" charset="0"/>
            </a:endParaRPr>
          </a:p>
          <a:p>
            <a:pPr lvl="3">
              <a:spcBef>
                <a:spcPct val="0"/>
              </a:spcBef>
              <a:buFont typeface="Times New Roman" panose="02020603050405020304" pitchFamily="18" charset="0"/>
              <a:buChar char="&gt;"/>
            </a:pPr>
            <a:r>
              <a:rPr lang="en-US" altLang="en-US" sz="2200" dirty="0" smtClean="0">
                <a:latin typeface="Times New Roman" panose="02020603050405020304" pitchFamily="18" charset="0"/>
                <a:cs typeface="Times New Roman" panose="02020603050405020304" pitchFamily="18" charset="0"/>
              </a:rPr>
              <a:t>Some scholars have viewed the category</a:t>
            </a:r>
            <a:br>
              <a:rPr lang="en-US" altLang="en-US" sz="2200" dirty="0" smtClean="0">
                <a:latin typeface="Times New Roman" panose="02020603050405020304" pitchFamily="18" charset="0"/>
                <a:cs typeface="Times New Roman" panose="02020603050405020304" pitchFamily="18" charset="0"/>
              </a:rPr>
            </a:br>
            <a:r>
              <a:rPr lang="en-US" altLang="en-US" sz="2200" dirty="0" smtClean="0">
                <a:latin typeface="Times New Roman" panose="02020603050405020304" pitchFamily="18" charset="0"/>
                <a:cs typeface="Times New Roman" panose="02020603050405020304" pitchFamily="18" charset="0"/>
              </a:rPr>
              <a:t>as limited to drawing out legal principles</a:t>
            </a:r>
            <a:br>
              <a:rPr lang="en-US" altLang="en-US" sz="2200" dirty="0" smtClean="0">
                <a:latin typeface="Times New Roman" panose="02020603050405020304" pitchFamily="18" charset="0"/>
                <a:cs typeface="Times New Roman" panose="02020603050405020304" pitchFamily="18" charset="0"/>
              </a:rPr>
            </a:br>
            <a:r>
              <a:rPr lang="en-US" altLang="en-US" sz="2200" dirty="0" smtClean="0">
                <a:latin typeface="Times New Roman" panose="02020603050405020304" pitchFamily="18" charset="0"/>
                <a:cs typeface="Times New Roman" panose="02020603050405020304" pitchFamily="18" charset="0"/>
              </a:rPr>
              <a:t>common in domestic legal systems</a:t>
            </a:r>
            <a:br>
              <a:rPr lang="en-US" altLang="en-US" sz="2200" dirty="0" smtClean="0">
                <a:latin typeface="Times New Roman" panose="02020603050405020304" pitchFamily="18" charset="0"/>
                <a:cs typeface="Times New Roman" panose="02020603050405020304" pitchFamily="18" charset="0"/>
              </a:rPr>
            </a:br>
            <a:r>
              <a:rPr lang="en-US" altLang="en-US" sz="2200" dirty="0" smtClean="0">
                <a:latin typeface="Times New Roman" panose="02020603050405020304" pitchFamily="18" charset="0"/>
                <a:cs typeface="Times New Roman" panose="02020603050405020304" pitchFamily="18" charset="0"/>
              </a:rPr>
              <a:t>around the globe</a:t>
            </a:r>
          </a:p>
        </p:txBody>
      </p:sp>
      <p:pic>
        <p:nvPicPr>
          <p:cNvPr id="66564" name="Picture 2" descr="Oxford_University_students_academic_dress-150x15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188494"/>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378D49BA-01A5-414F-B3A7-1B39C0C75A52}" type="slidenum">
              <a:rPr lang="en-US" altLang="en-US" sz="1200" smtClean="0">
                <a:solidFill>
                  <a:srgbClr val="898989"/>
                </a:solidFill>
                <a:latin typeface="Calibri" panose="020F0502020204030204" pitchFamily="34" charset="0"/>
              </a:rPr>
              <a:pPr>
                <a:spcBef>
                  <a:spcPct val="0"/>
                </a:spcBef>
                <a:buClrTx/>
                <a:buSzTx/>
                <a:buFontTx/>
                <a:buNone/>
              </a:pPr>
              <a:t>51</a:t>
            </a:fld>
            <a:endParaRPr lang="en-US" altLang="en-US" sz="1200" smtClean="0">
              <a:solidFill>
                <a:srgbClr val="898989"/>
              </a:solidFill>
              <a:latin typeface="Calibri" panose="020F0502020204030204" pitchFamily="34" charset="0"/>
            </a:endParaRPr>
          </a:p>
        </p:txBody>
      </p:sp>
      <p:sp>
        <p:nvSpPr>
          <p:cNvPr id="67587" name="Content Placeholder 2"/>
          <p:cNvSpPr>
            <a:spLocks noGrp="1"/>
          </p:cNvSpPr>
          <p:nvPr>
            <p:ph idx="4294967295"/>
          </p:nvPr>
        </p:nvSpPr>
        <p:spPr>
          <a:xfrm>
            <a:off x="23446" y="914400"/>
            <a:ext cx="8686800" cy="3124200"/>
          </a:xfrm>
        </p:spPr>
        <p:txBody>
          <a:bodyPr/>
          <a:lstStyle/>
          <a:p>
            <a:pPr>
              <a:spcBef>
                <a:spcPct val="0"/>
              </a:spcBef>
              <a:buFont typeface="Times New Roman" panose="02020603050405020304" pitchFamily="18" charset="0"/>
              <a:buChar char="+"/>
            </a:pPr>
            <a:r>
              <a:rPr lang="en-US" altLang="en-US" sz="2200" i="1" dirty="0" smtClean="0">
                <a:latin typeface="Times New Roman" panose="02020603050405020304" pitchFamily="18" charset="0"/>
                <a:cs typeface="Times New Roman" panose="02020603050405020304" pitchFamily="18" charset="0"/>
              </a:rPr>
              <a:t>Advisory Opinion on Responsibilities and Obligations of States Sponsoring Persons or Entities with Respect to Activities in the Area</a:t>
            </a:r>
            <a:r>
              <a:rPr lang="en-US" altLang="en-US" sz="2200" dirty="0" smtClean="0">
                <a:latin typeface="Times New Roman" panose="02020603050405020304" pitchFamily="18" charset="0"/>
                <a:cs typeface="Times New Roman" panose="02020603050405020304" pitchFamily="18" charset="0"/>
              </a:rPr>
              <a:t> (Seabed Disputes Chamber, ITLOS, 2011)</a:t>
            </a:r>
          </a:p>
          <a:p>
            <a:pPr>
              <a:spcBef>
                <a:spcPct val="0"/>
              </a:spcBef>
              <a:buFont typeface="Times New Roman" panose="02020603050405020304" pitchFamily="18" charset="0"/>
              <a:buChar char="+"/>
            </a:pPr>
            <a:endParaRPr lang="en-US" altLang="en-US" sz="2200" dirty="0" smtClean="0">
              <a:latin typeface="Times New Roman" panose="02020603050405020304" pitchFamily="18" charset="0"/>
              <a:cs typeface="Times New Roman" panose="02020603050405020304" pitchFamily="18" charset="0"/>
            </a:endParaRPr>
          </a:p>
          <a:p>
            <a:pPr lvl="1">
              <a:spcBef>
                <a:spcPct val="0"/>
              </a:spcBef>
              <a:buClr>
                <a:schemeClr val="accent3"/>
              </a:buClr>
            </a:pPr>
            <a:r>
              <a:rPr lang="en-US" altLang="en-US" sz="2200" dirty="0" smtClean="0">
                <a:latin typeface="Times New Roman" panose="02020603050405020304" pitchFamily="18" charset="0"/>
                <a:cs typeface="Times New Roman" panose="02020603050405020304" pitchFamily="18" charset="0"/>
              </a:rPr>
              <a:t>At the request of Nauru, the Council of the International Seabed Authority (ISA) requested an advisory opinion regarding the legal responsibilities and extent of liability of States sponsoring deep seabed mineral activities</a:t>
            </a:r>
          </a:p>
          <a:p>
            <a:pPr lvl="3">
              <a:spcBef>
                <a:spcPct val="0"/>
              </a:spcBef>
              <a:buFont typeface="Times New Roman" panose="02020603050405020304" pitchFamily="18" charset="0"/>
              <a:buChar char="&gt;"/>
            </a:pPr>
            <a:endParaRPr lang="en-US" altLang="en-US" sz="2400" dirty="0" smtClean="0">
              <a:latin typeface="Times New Roman" panose="02020603050405020304" pitchFamily="18" charset="0"/>
              <a:cs typeface="Times New Roman" panose="02020603050405020304" pitchFamily="18" charset="0"/>
            </a:endParaRPr>
          </a:p>
          <a:p>
            <a:endParaRPr lang="en-US" altLang="en-US" dirty="0" smtClean="0"/>
          </a:p>
        </p:txBody>
      </p:sp>
      <p:pic>
        <p:nvPicPr>
          <p:cNvPr id="67588" name="Picture 2" descr="geography-of-nauru0.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432880"/>
            <a:ext cx="3895491" cy="3253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EF30A6CC-D66D-42FB-9AE9-449B29B9BC8C}" type="slidenum">
              <a:rPr lang="en-US" altLang="en-US" sz="1200" smtClean="0">
                <a:solidFill>
                  <a:srgbClr val="898989"/>
                </a:solidFill>
                <a:latin typeface="Calibri" panose="020F0502020204030204" pitchFamily="34" charset="0"/>
              </a:rPr>
              <a:pPr>
                <a:spcBef>
                  <a:spcPct val="0"/>
                </a:spcBef>
                <a:buClrTx/>
                <a:buSzTx/>
                <a:buFontTx/>
                <a:buNone/>
              </a:pPr>
              <a:t>52</a:t>
            </a:fld>
            <a:endParaRPr lang="en-US" altLang="en-US" sz="1200" smtClean="0">
              <a:solidFill>
                <a:srgbClr val="898989"/>
              </a:solidFill>
              <a:latin typeface="Calibri" panose="020F0502020204030204" pitchFamily="34" charset="0"/>
            </a:endParaRPr>
          </a:p>
        </p:txBody>
      </p:sp>
      <p:sp>
        <p:nvSpPr>
          <p:cNvPr id="68611" name="Content Placeholder 2"/>
          <p:cNvSpPr>
            <a:spLocks noGrp="1"/>
          </p:cNvSpPr>
          <p:nvPr>
            <p:ph idx="4294967295"/>
          </p:nvPr>
        </p:nvSpPr>
        <p:spPr>
          <a:xfrm>
            <a:off x="-11113" y="823913"/>
            <a:ext cx="8915401" cy="5897562"/>
          </a:xfrm>
        </p:spPr>
        <p:txBody>
          <a:bodyPr/>
          <a:lstStyle/>
          <a:p>
            <a:pPr lvl="1">
              <a:buClr>
                <a:schemeClr val="accent3"/>
              </a:buClr>
            </a:pPr>
            <a:r>
              <a:rPr lang="en-US" altLang="en-US" sz="2200" dirty="0" smtClean="0">
                <a:latin typeface="Times New Roman" panose="02020603050405020304" pitchFamily="18" charset="0"/>
                <a:cs typeface="Times New Roman" panose="02020603050405020304" pitchFamily="18" charset="0"/>
              </a:rPr>
              <a:t>The Chamber noted that the two sets of Regulations adopted by the ISA on prospecting and exploring for polymetallic nodules (2000) and for polymetallic sulphides (2010) both require sponsoring States to apply a precautionary approach, as reflected in Principle 15 of the Rio Declaration, in order to ensure effective protection for the marine environment from harmful effects which may arise from activities in the Area (para. 125)</a:t>
            </a:r>
          </a:p>
          <a:p>
            <a:pPr lvl="1">
              <a:buClr>
                <a:schemeClr val="accent3"/>
              </a:buClr>
              <a:buFont typeface="Arial" panose="020B0604020202020204" pitchFamily="34" charset="0"/>
              <a:buNone/>
            </a:pPr>
            <a:endParaRPr lang="en-US" altLang="en-US" sz="2200" dirty="0" smtClean="0">
              <a:latin typeface="Times New Roman" panose="02020603050405020304" pitchFamily="18" charset="0"/>
              <a:cs typeface="Times New Roman" panose="02020603050405020304" pitchFamily="18" charset="0"/>
            </a:endParaRPr>
          </a:p>
          <a:p>
            <a:pPr lvl="1">
              <a:buClr>
                <a:schemeClr val="accent3"/>
              </a:buClr>
            </a:pPr>
            <a:r>
              <a:rPr lang="en-US" altLang="en-US" sz="2200" dirty="0" smtClean="0">
                <a:latin typeface="Times New Roman" panose="02020603050405020304" pitchFamily="18" charset="0"/>
                <a:cs typeface="Times New Roman" panose="02020603050405020304" pitchFamily="18" charset="0"/>
              </a:rPr>
              <a:t>The Chamber did not provide a detailed</a:t>
            </a:r>
            <a:br>
              <a:rPr lang="en-US" altLang="en-US" sz="2200" dirty="0" smtClean="0">
                <a:latin typeface="Times New Roman" panose="02020603050405020304" pitchFamily="18" charset="0"/>
                <a:cs typeface="Times New Roman" panose="02020603050405020304" pitchFamily="18" charset="0"/>
              </a:rPr>
            </a:br>
            <a:r>
              <a:rPr lang="en-US" altLang="en-US" sz="2200" dirty="0" smtClean="0">
                <a:latin typeface="Times New Roman" panose="02020603050405020304" pitchFamily="18" charset="0"/>
                <a:cs typeface="Times New Roman" panose="02020603050405020304" pitchFamily="18" charset="0"/>
              </a:rPr>
              <a:t>discussion or jurisprudential analysis of</a:t>
            </a:r>
            <a:br>
              <a:rPr lang="en-US" altLang="en-US" sz="2200" dirty="0" smtClean="0">
                <a:latin typeface="Times New Roman" panose="02020603050405020304" pitchFamily="18" charset="0"/>
                <a:cs typeface="Times New Roman" panose="02020603050405020304" pitchFamily="18" charset="0"/>
              </a:rPr>
            </a:br>
            <a:r>
              <a:rPr lang="en-US" altLang="en-US" sz="2200" dirty="0" smtClean="0">
                <a:latin typeface="Times New Roman" panose="02020603050405020304" pitchFamily="18" charset="0"/>
                <a:cs typeface="Times New Roman" panose="02020603050405020304" pitchFamily="18" charset="0"/>
              </a:rPr>
              <a:t>the precautionary approach</a:t>
            </a:r>
          </a:p>
          <a:p>
            <a:pPr lvl="1">
              <a:buClr>
                <a:schemeClr val="accent3"/>
              </a:buClr>
            </a:pPr>
            <a:endParaRPr lang="en-US" altLang="en-US" sz="2200" dirty="0" smtClean="0">
              <a:latin typeface="Times New Roman" panose="02020603050405020304" pitchFamily="18" charset="0"/>
              <a:cs typeface="Times New Roman" panose="02020603050405020304" pitchFamily="18" charset="0"/>
            </a:endParaRPr>
          </a:p>
          <a:p>
            <a:pPr lvl="2">
              <a:buFont typeface="Times New Roman" panose="02020603050405020304" pitchFamily="18" charset="0"/>
              <a:buChar char="*"/>
            </a:pPr>
            <a:r>
              <a:rPr lang="en-US" altLang="en-US" sz="2200" dirty="0" smtClean="0">
                <a:latin typeface="Times New Roman" panose="02020603050405020304" pitchFamily="18" charset="0"/>
                <a:cs typeface="Times New Roman" panose="02020603050405020304" pitchFamily="18" charset="0"/>
              </a:rPr>
              <a:t>The Chamber merely noted the various questions of interpretation left open by the Principle 15 text, such as “serious or irreversible damage”, “cost-effective measures” (paras. 128, 129)</a:t>
            </a:r>
          </a:p>
        </p:txBody>
      </p:sp>
      <p:pic>
        <p:nvPicPr>
          <p:cNvPr id="68612" name="Picture 2" descr="Hydrothermal_Vents_and_Seabed_Minin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0199" y="2971800"/>
            <a:ext cx="2906883"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5C88256F-B774-4ABC-9842-B6429CC2C6FA}" type="slidenum">
              <a:rPr lang="en-US" altLang="en-US" sz="1200" smtClean="0">
                <a:solidFill>
                  <a:srgbClr val="898989"/>
                </a:solidFill>
                <a:latin typeface="Calibri" panose="020F0502020204030204" pitchFamily="34" charset="0"/>
              </a:rPr>
              <a:pPr>
                <a:spcBef>
                  <a:spcPct val="0"/>
                </a:spcBef>
                <a:buClrTx/>
                <a:buSzTx/>
                <a:buFontTx/>
                <a:buNone/>
              </a:pPr>
              <a:t>53</a:t>
            </a:fld>
            <a:endParaRPr lang="en-US" altLang="en-US" sz="1200" smtClean="0">
              <a:solidFill>
                <a:srgbClr val="898989"/>
              </a:solidFill>
              <a:latin typeface="Calibri" panose="020F0502020204030204" pitchFamily="34" charset="0"/>
            </a:endParaRPr>
          </a:p>
        </p:txBody>
      </p:sp>
      <p:sp>
        <p:nvSpPr>
          <p:cNvPr id="69635" name="Content Placeholder 2"/>
          <p:cNvSpPr>
            <a:spLocks noGrp="1"/>
          </p:cNvSpPr>
          <p:nvPr>
            <p:ph idx="4294967295"/>
          </p:nvPr>
        </p:nvSpPr>
        <p:spPr>
          <a:xfrm>
            <a:off x="-11113" y="852488"/>
            <a:ext cx="9144001" cy="6858000"/>
          </a:xfrm>
        </p:spPr>
        <p:txBody>
          <a:bodyPr/>
          <a:lstStyle/>
          <a:p>
            <a:pPr lvl="2">
              <a:spcBef>
                <a:spcPct val="0"/>
              </a:spcBef>
              <a:buFont typeface="Times New Roman" panose="02020603050405020304" pitchFamily="18" charset="0"/>
              <a:buChar char="*"/>
            </a:pPr>
            <a:r>
              <a:rPr lang="en-US" altLang="en-US" sz="2200" dirty="0" smtClean="0">
                <a:latin typeface="Times New Roman" panose="02020603050405020304" pitchFamily="18" charset="0"/>
                <a:cs typeface="Times New Roman" panose="02020603050405020304" pitchFamily="18" charset="0"/>
              </a:rPr>
              <a:t>The Chamber indicated that the precautionary approach is also an integral part of the general obligation of </a:t>
            </a:r>
            <a:r>
              <a:rPr lang="en-US" altLang="en-US" sz="2200" u="sng" dirty="0" smtClean="0">
                <a:latin typeface="Times New Roman" panose="02020603050405020304" pitchFamily="18" charset="0"/>
                <a:cs typeface="Times New Roman" panose="02020603050405020304" pitchFamily="18" charset="0"/>
              </a:rPr>
              <a:t>due diligence</a:t>
            </a:r>
            <a:r>
              <a:rPr lang="en-US" altLang="en-US" sz="2200" dirty="0" smtClean="0">
                <a:latin typeface="Times New Roman" panose="02020603050405020304" pitchFamily="18" charset="0"/>
                <a:cs typeface="Times New Roman" panose="02020603050405020304" pitchFamily="18" charset="0"/>
              </a:rPr>
              <a:t> of sponsoring States, which is applicable even outside the Regulations:</a:t>
            </a:r>
          </a:p>
          <a:p>
            <a:pPr lvl="2">
              <a:spcBef>
                <a:spcPct val="0"/>
              </a:spcBef>
              <a:buFont typeface="Arial" panose="020B0604020202020204" pitchFamily="34" charset="0"/>
              <a:buNone/>
            </a:pPr>
            <a:r>
              <a:rPr lang="en-US" altLang="en-US" sz="2200" dirty="0" smtClean="0">
                <a:latin typeface="Times New Roman" panose="02020603050405020304" pitchFamily="18" charset="0"/>
                <a:cs typeface="Times New Roman" panose="02020603050405020304" pitchFamily="18" charset="0"/>
              </a:rPr>
              <a:t>	This obligation applies in situations where scientific evidence covering the scope and potential negative impact of the activity in question is insufficient but where there are </a:t>
            </a:r>
            <a:r>
              <a:rPr lang="en-US" altLang="en-US" sz="2200" u="sng" dirty="0" smtClean="0">
                <a:latin typeface="Times New Roman" panose="02020603050405020304" pitchFamily="18" charset="0"/>
                <a:cs typeface="Times New Roman" panose="02020603050405020304" pitchFamily="18" charset="0"/>
              </a:rPr>
              <a:t>plausible indications of potential risks</a:t>
            </a:r>
            <a:r>
              <a:rPr lang="en-US" altLang="en-US" sz="2200" dirty="0" smtClean="0">
                <a:latin typeface="Times New Roman" panose="02020603050405020304" pitchFamily="18" charset="0"/>
                <a:cs typeface="Times New Roman" panose="02020603050405020304" pitchFamily="18" charset="0"/>
              </a:rPr>
              <a:t>. A sponsoring State would not meet its obligations of due diligence if it disregarded those risks. Such disregard would amount to a failure to comply with the precautionary approach. (para. 131)</a:t>
            </a:r>
          </a:p>
          <a:p>
            <a:pPr lvl="2">
              <a:spcBef>
                <a:spcPct val="0"/>
              </a:spcBef>
              <a:buFont typeface="Arial" panose="020B0604020202020204" pitchFamily="34" charset="0"/>
              <a:buNone/>
            </a:pPr>
            <a:endParaRPr lang="en-US" altLang="en-US" sz="2200" dirty="0" smtClean="0">
              <a:latin typeface="Times New Roman" panose="02020603050405020304" pitchFamily="18" charset="0"/>
              <a:cs typeface="Times New Roman" panose="02020603050405020304" pitchFamily="18" charset="0"/>
            </a:endParaRPr>
          </a:p>
          <a:p>
            <a:pPr lvl="2">
              <a:spcBef>
                <a:spcPct val="0"/>
              </a:spcBef>
              <a:buFont typeface="Times New Roman" panose="02020603050405020304" pitchFamily="18" charset="0"/>
              <a:buChar char="*"/>
            </a:pPr>
            <a:r>
              <a:rPr lang="en-US" altLang="en-US" sz="2200" dirty="0" smtClean="0">
                <a:latin typeface="Times New Roman" panose="02020603050405020304" pitchFamily="18" charset="0"/>
                <a:cs typeface="Times New Roman" panose="02020603050405020304" pitchFamily="18" charset="0"/>
              </a:rPr>
              <a:t>The Chamber further observed that in light</a:t>
            </a:r>
            <a:br>
              <a:rPr lang="en-US" altLang="en-US" sz="2200" dirty="0" smtClean="0">
                <a:latin typeface="Times New Roman" panose="02020603050405020304" pitchFamily="18" charset="0"/>
                <a:cs typeface="Times New Roman" panose="02020603050405020304" pitchFamily="18" charset="0"/>
              </a:rPr>
            </a:br>
            <a:r>
              <a:rPr lang="en-US" altLang="en-US" sz="2200" dirty="0" smtClean="0">
                <a:latin typeface="Times New Roman" panose="02020603050405020304" pitchFamily="18" charset="0"/>
                <a:cs typeface="Times New Roman" panose="02020603050405020304" pitchFamily="18" charset="0"/>
              </a:rPr>
              <a:t>of the growing number of treaties and other</a:t>
            </a:r>
            <a:br>
              <a:rPr lang="en-US" altLang="en-US" sz="2200" dirty="0" smtClean="0">
                <a:latin typeface="Times New Roman" panose="02020603050405020304" pitchFamily="18" charset="0"/>
                <a:cs typeface="Times New Roman" panose="02020603050405020304" pitchFamily="18" charset="0"/>
              </a:rPr>
            </a:br>
            <a:r>
              <a:rPr lang="en-US" altLang="en-US" sz="2200" dirty="0" smtClean="0">
                <a:latin typeface="Times New Roman" panose="02020603050405020304" pitchFamily="18" charset="0"/>
                <a:cs typeface="Times New Roman" panose="02020603050405020304" pitchFamily="18" charset="0"/>
              </a:rPr>
              <a:t>instruments incorporating the precautionary</a:t>
            </a:r>
            <a:br>
              <a:rPr lang="en-US" altLang="en-US" sz="2200" dirty="0" smtClean="0">
                <a:latin typeface="Times New Roman" panose="02020603050405020304" pitchFamily="18" charset="0"/>
                <a:cs typeface="Times New Roman" panose="02020603050405020304" pitchFamily="18" charset="0"/>
              </a:rPr>
            </a:br>
            <a:r>
              <a:rPr lang="en-US" altLang="en-US" sz="2200" dirty="0" smtClean="0">
                <a:latin typeface="Times New Roman" panose="02020603050405020304" pitchFamily="18" charset="0"/>
                <a:cs typeface="Times New Roman" panose="02020603050405020304" pitchFamily="18" charset="0"/>
              </a:rPr>
              <a:t>approach, “This has initiated a trend towards</a:t>
            </a:r>
            <a:br>
              <a:rPr lang="en-US" altLang="en-US" sz="2200" dirty="0" smtClean="0">
                <a:latin typeface="Times New Roman" panose="02020603050405020304" pitchFamily="18" charset="0"/>
                <a:cs typeface="Times New Roman" panose="02020603050405020304" pitchFamily="18" charset="0"/>
              </a:rPr>
            </a:br>
            <a:r>
              <a:rPr lang="en-US" altLang="en-US" sz="2200" dirty="0" smtClean="0">
                <a:latin typeface="Times New Roman" panose="02020603050405020304" pitchFamily="18" charset="0"/>
                <a:cs typeface="Times New Roman" panose="02020603050405020304" pitchFamily="18" charset="0"/>
              </a:rPr>
              <a:t>making this approach part of customary</a:t>
            </a:r>
            <a:br>
              <a:rPr lang="en-US" altLang="en-US" sz="2200" dirty="0" smtClean="0">
                <a:latin typeface="Times New Roman" panose="02020603050405020304" pitchFamily="18" charset="0"/>
                <a:cs typeface="Times New Roman" panose="02020603050405020304" pitchFamily="18" charset="0"/>
              </a:rPr>
            </a:br>
            <a:r>
              <a:rPr lang="en-US" altLang="en-US" sz="2200" dirty="0" smtClean="0">
                <a:latin typeface="Times New Roman" panose="02020603050405020304" pitchFamily="18" charset="0"/>
                <a:cs typeface="Times New Roman" panose="02020603050405020304" pitchFamily="18" charset="0"/>
              </a:rPr>
              <a:t>international law.” (para. 135)</a:t>
            </a:r>
          </a:p>
        </p:txBody>
      </p:sp>
      <p:pic>
        <p:nvPicPr>
          <p:cNvPr id="69636" name="Picture 3" descr="Nautilus-Minerals-resize-sea-minin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38863" y="4114800"/>
            <a:ext cx="28067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1" name="Picture 3" descr="20_5_ori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75120" y="2286000"/>
            <a:ext cx="3033711"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47F90D0C-4679-4E2B-8EB6-5E8EA1DA24BE}" type="slidenum">
              <a:rPr lang="en-US" altLang="en-US" sz="1200" smtClean="0">
                <a:solidFill>
                  <a:srgbClr val="898989"/>
                </a:solidFill>
                <a:latin typeface="Calibri" panose="020F0502020204030204" pitchFamily="34" charset="0"/>
              </a:rPr>
              <a:pPr>
                <a:spcBef>
                  <a:spcPct val="0"/>
                </a:spcBef>
                <a:buClrTx/>
                <a:buSzTx/>
                <a:buFontTx/>
                <a:buNone/>
              </a:pPr>
              <a:t>54</a:t>
            </a:fld>
            <a:endParaRPr lang="en-US" altLang="en-US" sz="1200" smtClean="0">
              <a:solidFill>
                <a:srgbClr val="898989"/>
              </a:solidFill>
              <a:latin typeface="Calibri" panose="020F0502020204030204" pitchFamily="34" charset="0"/>
            </a:endParaRPr>
          </a:p>
        </p:txBody>
      </p:sp>
      <p:sp>
        <p:nvSpPr>
          <p:cNvPr id="70659" name="Rectangle 2"/>
          <p:cNvSpPr>
            <a:spLocks noGrp="1" noChangeArrowheads="1"/>
          </p:cNvSpPr>
          <p:nvPr>
            <p:ph idx="4294967295"/>
          </p:nvPr>
        </p:nvSpPr>
        <p:spPr>
          <a:xfrm>
            <a:off x="304800" y="990600"/>
            <a:ext cx="8229600" cy="6248400"/>
          </a:xfrm>
        </p:spPr>
        <p:txBody>
          <a:bodyPr/>
          <a:lstStyle/>
          <a:p>
            <a:pPr eaLnBrk="1" hangingPunct="1">
              <a:spcBef>
                <a:spcPct val="0"/>
              </a:spcBef>
              <a:buFont typeface="Symbol" panose="05050102010706020507" pitchFamily="18" charset="2"/>
              <a:buChar char="·"/>
            </a:pPr>
            <a:r>
              <a:rPr lang="en-US" altLang="en-US" sz="2200" dirty="0" smtClean="0">
                <a:latin typeface="Times New Roman" panose="02020603050405020304" pitchFamily="18" charset="0"/>
              </a:rPr>
              <a:t>Ongoing </a:t>
            </a:r>
            <a:r>
              <a:rPr lang="en-US" altLang="en-US" sz="2200" u="sng" dirty="0" smtClean="0">
                <a:latin typeface="Times New Roman" panose="02020603050405020304" pitchFamily="18" charset="0"/>
              </a:rPr>
              <a:t>Ethical Clashes</a:t>
            </a:r>
            <a:r>
              <a:rPr lang="en-US" altLang="en-US" sz="2200" dirty="0" smtClean="0">
                <a:latin typeface="Times New Roman" panose="02020603050405020304" pitchFamily="18" charset="0"/>
              </a:rPr>
              <a:t> Over How Precautionary Societies </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Should Be</a:t>
            </a:r>
          </a:p>
          <a:p>
            <a:pPr eaLnBrk="1" hangingPunct="1">
              <a:spcBef>
                <a:spcPct val="0"/>
              </a:spcBef>
              <a:buFontTx/>
              <a:buNone/>
            </a:pPr>
            <a:endParaRPr lang="en-US" altLang="en-US" sz="2200" dirty="0" smtClean="0">
              <a:latin typeface="Times New Roman" panose="02020603050405020304" pitchFamily="18" charset="0"/>
            </a:endParaRPr>
          </a:p>
          <a:p>
            <a:pPr eaLnBrk="1" hangingPunct="1">
              <a:spcBef>
                <a:spcPct val="0"/>
              </a:spcBef>
              <a:buFontTx/>
              <a:buNone/>
            </a:pPr>
            <a:r>
              <a:rPr lang="en-US" altLang="en-US" sz="2200" dirty="0" smtClean="0">
                <a:latin typeface="Times New Roman" panose="02020603050405020304" pitchFamily="18" charset="0"/>
              </a:rPr>
              <a:t>Ethical clashes are at heart of many environmental disputes</a:t>
            </a:r>
          </a:p>
          <a:p>
            <a:pPr eaLnBrk="1" hangingPunct="1">
              <a:spcBef>
                <a:spcPct val="0"/>
              </a:spcBef>
              <a:buFontTx/>
              <a:buNone/>
            </a:pPr>
            <a:endParaRPr lang="en-US" altLang="en-US" sz="2200" dirty="0" smtClean="0">
              <a:latin typeface="Times New Roman" panose="02020603050405020304" pitchFamily="18" charset="0"/>
            </a:endParaRPr>
          </a:p>
          <a:p>
            <a:pPr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Eco-centric world views</a:t>
            </a:r>
          </a:p>
          <a:p>
            <a:pPr eaLnBrk="1" hangingPunct="1">
              <a:spcBef>
                <a:spcPct val="0"/>
              </a:spcBef>
              <a:buFontTx/>
              <a:buNone/>
            </a:pPr>
            <a:endParaRPr lang="en-US" altLang="en-US" sz="2200" dirty="0" smtClean="0">
              <a:latin typeface="Times New Roman" panose="02020603050405020304" pitchFamily="18" charset="0"/>
            </a:endParaRPr>
          </a:p>
          <a:p>
            <a:pPr lvl="1" eaLnBrk="1" hangingPunct="1">
              <a:spcBef>
                <a:spcPct val="0"/>
              </a:spcBef>
              <a:buFont typeface="Symbol" panose="05050102010706020507" pitchFamily="18" charset="2"/>
              <a:buChar char="-"/>
            </a:pPr>
            <a:r>
              <a:rPr lang="en-US" altLang="en-US" sz="2200" dirty="0" smtClean="0">
                <a:latin typeface="Times New Roman" panose="02020603050405020304" pitchFamily="18" charset="0"/>
              </a:rPr>
              <a:t>Wishing to impact nature as little as possible</a:t>
            </a:r>
          </a:p>
          <a:p>
            <a:pPr lvl="1" eaLnBrk="1" hangingPunct="1">
              <a:spcBef>
                <a:spcPct val="0"/>
              </a:spcBef>
              <a:buFont typeface="Symbol" panose="05050102010706020507" pitchFamily="18" charset="2"/>
              <a:buChar char="-"/>
            </a:pPr>
            <a:r>
              <a:rPr lang="en-US" altLang="en-US" sz="2200" dirty="0" smtClean="0">
                <a:latin typeface="Times New Roman" panose="02020603050405020304" pitchFamily="18" charset="0"/>
              </a:rPr>
              <a:t>Being risk adverse</a:t>
            </a:r>
          </a:p>
          <a:p>
            <a:pPr lvl="1" eaLnBrk="1" hangingPunct="1">
              <a:spcBef>
                <a:spcPct val="0"/>
              </a:spcBef>
              <a:buFont typeface="Symbol" panose="05050102010706020507" pitchFamily="18" charset="2"/>
              <a:buChar char="-"/>
            </a:pPr>
            <a:r>
              <a:rPr lang="en-US" altLang="en-US" sz="2200" dirty="0" smtClean="0">
                <a:latin typeface="Times New Roman" panose="02020603050405020304" pitchFamily="18" charset="0"/>
              </a:rPr>
              <a:t>Questioning or rejecting use of cost-benefit or risk-benefit analysis in decision-making</a:t>
            </a:r>
          </a:p>
          <a:p>
            <a:pPr lvl="1" eaLnBrk="1" hangingPunct="1">
              <a:spcBef>
                <a:spcPct val="0"/>
              </a:spcBef>
              <a:buFont typeface="Symbol" panose="05050102010706020507" pitchFamily="18" charset="2"/>
              <a:buChar char="-"/>
            </a:pPr>
            <a:r>
              <a:rPr lang="en-US" altLang="en-US" sz="2200" dirty="0" smtClean="0">
                <a:latin typeface="Times New Roman" panose="02020603050405020304" pitchFamily="18" charset="0"/>
              </a:rPr>
              <a:t>Advocating fundamental human rights, for example, right to clean, healthy environment</a:t>
            </a:r>
          </a:p>
        </p:txBody>
      </p:sp>
      <p:sp>
        <p:nvSpPr>
          <p:cNvPr id="70660" name="Rectangle 3"/>
          <p:cNvSpPr>
            <a:spLocks noChangeArrowheads="1"/>
          </p:cNvSpPr>
          <p:nvPr/>
        </p:nvSpPr>
        <p:spPr bwMode="auto">
          <a:xfrm>
            <a:off x="304800" y="1963738"/>
            <a:ext cx="8432800"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2" tIns="914112" rIns="914112" bIns="914112" anchor="ctr">
            <a:spAutoFit/>
          </a:bodyPr>
          <a:lstStyle>
            <a:lvl1pPr>
              <a:spcBef>
                <a:spcPct val="20000"/>
              </a:spcBef>
              <a:buClr>
                <a:srgbClr val="0BD0D9"/>
              </a:buClr>
              <a:buSzPct val="95000"/>
              <a:buFont typeface="Wingdings 2" panose="05020102010507070707" pitchFamily="18" charset="2"/>
              <a:buChar char=""/>
              <a:tabLst>
                <a:tab pos="457200" algn="l"/>
                <a:tab pos="914400" algn="l"/>
              </a:tabLst>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tabLst>
                <a:tab pos="457200" algn="l"/>
                <a:tab pos="914400" algn="l"/>
              </a:tabLst>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tabLst>
                <a:tab pos="457200" algn="l"/>
                <a:tab pos="914400" algn="l"/>
              </a:tabLst>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tabLst>
                <a:tab pos="457200" algn="l"/>
                <a:tab pos="914400" algn="l"/>
              </a:tabLst>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tabLst>
                <a:tab pos="457200" algn="l"/>
                <a:tab pos="914400" algn="l"/>
              </a:tabLst>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tabLst>
                <a:tab pos="457200" algn="l"/>
                <a:tab pos="914400" algn="l"/>
              </a:tabLst>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tabLst>
                <a:tab pos="457200" algn="l"/>
                <a:tab pos="914400" algn="l"/>
              </a:tabLst>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tabLst>
                <a:tab pos="457200" algn="l"/>
                <a:tab pos="914400" algn="l"/>
              </a:tabLst>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tabLst>
                <a:tab pos="457200" algn="l"/>
                <a:tab pos="914400" algn="l"/>
              </a:tabLst>
              <a:defRPr sz="2000">
                <a:solidFill>
                  <a:schemeClr val="tx1"/>
                </a:solidFill>
                <a:latin typeface="Constantia" panose="02030602050306030303" pitchFamily="18" charset="0"/>
              </a:defRPr>
            </a:lvl9pPr>
          </a:lstStyle>
          <a:p>
            <a:pPr algn="ctr" eaLnBrk="1" hangingPunct="1">
              <a:lnSpc>
                <a:spcPct val="0"/>
              </a:lnSpc>
              <a:spcBef>
                <a:spcPct val="0"/>
              </a:spcBef>
              <a:buClrTx/>
              <a:buSzTx/>
              <a:buFontTx/>
              <a:buNone/>
            </a:pPr>
            <a:r>
              <a:rPr lang="en-US" altLang="en-US" sz="1800">
                <a:latin typeface="Calibri" panose="020F0502020204030204" pitchFamily="34" charset="0"/>
              </a:rPr>
              <a:t/>
            </a:r>
            <a:br>
              <a:rPr lang="en-US" altLang="en-US" sz="1800">
                <a:latin typeface="Calibri" panose="020F0502020204030204" pitchFamily="34" charset="0"/>
              </a:rPr>
            </a:br>
            <a:endParaRPr lang="en-US" altLang="en-US" sz="1800">
              <a:latin typeface="Calibri" panose="020F0502020204030204" pitchFamily="34" charset="0"/>
            </a:endParaRPr>
          </a:p>
          <a:p>
            <a:pPr algn="ctr" eaLnBrk="1" hangingPunct="1">
              <a:spcBef>
                <a:spcPct val="0"/>
              </a:spcBef>
              <a:buClrTx/>
              <a:buSzTx/>
              <a:buFontTx/>
              <a:buNone/>
            </a:pPr>
            <a:r>
              <a:rPr lang="en-US" altLang="en-US" sz="1800">
                <a:latin typeface="Calibri" panose="020F0502020204030204" pitchFamily="34" charset="0"/>
              </a:rPr>
              <a:t/>
            </a:r>
            <a:br>
              <a:rPr lang="en-US" altLang="en-US" sz="1800">
                <a:latin typeface="Calibri" panose="020F0502020204030204" pitchFamily="34" charset="0"/>
              </a:rPr>
            </a:br>
            <a:endParaRPr lang="en-US" altLang="en-US" sz="1800">
              <a:latin typeface="Calibri" panose="020F0502020204030204" pitchFamily="34" charset="0"/>
            </a:endParaRPr>
          </a:p>
          <a:p>
            <a:pPr algn="ctr" eaLnBrk="1" hangingPunct="1">
              <a:spcBef>
                <a:spcPct val="0"/>
              </a:spcBef>
              <a:buClrTx/>
              <a:buSzTx/>
              <a:buFontTx/>
              <a:buNone/>
            </a:pPr>
            <a:r>
              <a:rPr lang="en-US" altLang="en-US" sz="1800">
                <a:latin typeface="Calibri" panose="020F0502020204030204" pitchFamily="34" charset="0"/>
              </a:rPr>
              <a:t/>
            </a:r>
            <a:br>
              <a:rPr lang="en-US" altLang="en-US" sz="1800">
                <a:latin typeface="Calibri" panose="020F0502020204030204" pitchFamily="34" charset="0"/>
              </a:rPr>
            </a:br>
            <a:endParaRPr lang="en-US" altLang="en-US" sz="1800">
              <a:latin typeface="Calibri" panose="020F050202020403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A9B61EEB-DEEB-40FE-BDE0-134C2922BBC6}" type="slidenum">
              <a:rPr lang="en-US" altLang="en-US" sz="1200" smtClean="0">
                <a:solidFill>
                  <a:srgbClr val="898989"/>
                </a:solidFill>
                <a:latin typeface="Calibri" panose="020F0502020204030204" pitchFamily="34" charset="0"/>
              </a:rPr>
              <a:pPr>
                <a:spcBef>
                  <a:spcPct val="0"/>
                </a:spcBef>
                <a:buClrTx/>
                <a:buSzTx/>
                <a:buFontTx/>
                <a:buNone/>
              </a:pPr>
              <a:t>55</a:t>
            </a:fld>
            <a:endParaRPr lang="en-US" altLang="en-US" sz="1200" smtClean="0">
              <a:solidFill>
                <a:srgbClr val="898989"/>
              </a:solidFill>
              <a:latin typeface="Calibri" panose="020F0502020204030204" pitchFamily="34" charset="0"/>
            </a:endParaRPr>
          </a:p>
        </p:txBody>
      </p:sp>
      <p:sp>
        <p:nvSpPr>
          <p:cNvPr id="71683" name="Rectangle 2"/>
          <p:cNvSpPr>
            <a:spLocks noGrp="1" noChangeArrowheads="1"/>
          </p:cNvSpPr>
          <p:nvPr>
            <p:ph idx="4294967295"/>
          </p:nvPr>
        </p:nvSpPr>
        <p:spPr>
          <a:xfrm>
            <a:off x="468923" y="1065946"/>
            <a:ext cx="8229600" cy="5821362"/>
          </a:xfrm>
        </p:spPr>
        <p:txBody>
          <a:bodyPr/>
          <a:lstStyle/>
          <a:p>
            <a:pPr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Utilitarian mindsets</a:t>
            </a:r>
          </a:p>
          <a:p>
            <a:pPr eaLnBrk="1" hangingPunct="1">
              <a:spcBef>
                <a:spcPct val="0"/>
              </a:spcBef>
              <a:buFont typeface="Times New Roman" panose="02020603050405020304" pitchFamily="18" charset="0"/>
              <a:buChar char="+"/>
            </a:pPr>
            <a:endParaRPr lang="en-US" altLang="en-US" sz="2200" dirty="0" smtClean="0">
              <a:latin typeface="Times New Roman" panose="02020603050405020304" pitchFamily="18" charset="0"/>
            </a:endParaRPr>
          </a:p>
          <a:p>
            <a:pPr lvl="1" eaLnBrk="1" hangingPunct="1">
              <a:spcBef>
                <a:spcPct val="0"/>
              </a:spcBef>
              <a:buFont typeface="Symbol" panose="05050102010706020507" pitchFamily="18" charset="2"/>
              <a:buChar char="-"/>
            </a:pPr>
            <a:r>
              <a:rPr lang="en-US" altLang="en-US" sz="2200" dirty="0" smtClean="0">
                <a:latin typeface="Times New Roman" panose="02020603050405020304" pitchFamily="18" charset="0"/>
              </a:rPr>
              <a:t>Viewing nature as set of resources to be </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exploited</a:t>
            </a:r>
          </a:p>
          <a:p>
            <a:pPr lvl="1" eaLnBrk="1" hangingPunct="1">
              <a:spcBef>
                <a:spcPct val="0"/>
              </a:spcBef>
              <a:buFont typeface="Symbol" panose="05050102010706020507" pitchFamily="18" charset="2"/>
              <a:buChar char="-"/>
            </a:pPr>
            <a:endParaRPr lang="en-US" altLang="en-US" sz="2200" dirty="0" smtClean="0">
              <a:latin typeface="Times New Roman" panose="02020603050405020304" pitchFamily="18" charset="0"/>
            </a:endParaRPr>
          </a:p>
          <a:p>
            <a:pPr lvl="1" eaLnBrk="1" hangingPunct="1">
              <a:spcBef>
                <a:spcPct val="0"/>
              </a:spcBef>
              <a:buFont typeface="Symbol" panose="05050102010706020507" pitchFamily="18" charset="2"/>
              <a:buChar char="-"/>
            </a:pPr>
            <a:r>
              <a:rPr lang="en-US" altLang="en-US" sz="2200" dirty="0" smtClean="0">
                <a:latin typeface="Times New Roman" panose="02020603050405020304" pitchFamily="18" charset="0"/>
              </a:rPr>
              <a:t>Supporting risk taking</a:t>
            </a:r>
          </a:p>
          <a:p>
            <a:pPr lvl="1" eaLnBrk="1" hangingPunct="1">
              <a:spcBef>
                <a:spcPct val="0"/>
              </a:spcBef>
              <a:buFont typeface="Symbol" panose="05050102010706020507" pitchFamily="18" charset="2"/>
              <a:buChar char="-"/>
            </a:pPr>
            <a:endParaRPr lang="en-US" altLang="en-US" sz="2200" dirty="0" smtClean="0">
              <a:latin typeface="Times New Roman" panose="02020603050405020304" pitchFamily="18" charset="0"/>
            </a:endParaRPr>
          </a:p>
          <a:p>
            <a:pPr lvl="1" eaLnBrk="1" hangingPunct="1">
              <a:spcBef>
                <a:spcPct val="0"/>
              </a:spcBef>
              <a:buFont typeface="Symbol" panose="05050102010706020507" pitchFamily="18" charset="2"/>
              <a:buChar char="-"/>
            </a:pPr>
            <a:r>
              <a:rPr lang="en-US" altLang="en-US" sz="2200" dirty="0" smtClean="0">
                <a:latin typeface="Times New Roman" panose="02020603050405020304" pitchFamily="18" charset="0"/>
              </a:rPr>
              <a:t>Placing “great faith” in science and</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technology</a:t>
            </a:r>
          </a:p>
          <a:p>
            <a:pPr lvl="1" eaLnBrk="1" hangingPunct="1">
              <a:spcBef>
                <a:spcPct val="0"/>
              </a:spcBef>
              <a:buFont typeface="Symbol" panose="05050102010706020507" pitchFamily="18" charset="2"/>
              <a:buChar char="-"/>
            </a:pPr>
            <a:endParaRPr lang="en-US" altLang="en-US" sz="2200" dirty="0" smtClean="0">
              <a:latin typeface="Times New Roman" panose="02020603050405020304" pitchFamily="18" charset="0"/>
            </a:endParaRPr>
          </a:p>
          <a:p>
            <a:pPr lvl="1" eaLnBrk="1" hangingPunct="1">
              <a:spcBef>
                <a:spcPct val="0"/>
              </a:spcBef>
              <a:buFont typeface="Symbol" panose="05050102010706020507" pitchFamily="18" charset="2"/>
              <a:buChar char="-"/>
            </a:pPr>
            <a:r>
              <a:rPr lang="en-US" altLang="en-US" sz="2200" dirty="0" err="1" smtClean="0">
                <a:latin typeface="Times New Roman" panose="02020603050405020304" pitchFamily="18" charset="0"/>
              </a:rPr>
              <a:t>Favouring</a:t>
            </a:r>
            <a:r>
              <a:rPr lang="en-US" altLang="en-US" sz="2200" dirty="0" smtClean="0">
                <a:latin typeface="Times New Roman" panose="02020603050405020304" pitchFamily="18" charset="0"/>
              </a:rPr>
              <a:t> cost-benefit and risk-benefit analysis</a:t>
            </a:r>
          </a:p>
          <a:p>
            <a:pPr lvl="1" eaLnBrk="1" hangingPunct="1">
              <a:spcBef>
                <a:spcPct val="0"/>
              </a:spcBef>
              <a:buFont typeface="Symbol" panose="05050102010706020507" pitchFamily="18" charset="2"/>
              <a:buChar char="-"/>
            </a:pPr>
            <a:endParaRPr lang="en-US" altLang="en-US" sz="2200" dirty="0" smtClean="0">
              <a:latin typeface="Times New Roman" panose="02020603050405020304" pitchFamily="18" charset="0"/>
            </a:endParaRPr>
          </a:p>
          <a:p>
            <a:pPr lvl="1" eaLnBrk="1" hangingPunct="1">
              <a:spcBef>
                <a:spcPct val="0"/>
              </a:spcBef>
              <a:buFont typeface="Symbol" panose="05050102010706020507" pitchFamily="18" charset="2"/>
              <a:buChar char="-"/>
            </a:pPr>
            <a:r>
              <a:rPr lang="en-US" altLang="en-US" sz="2200" dirty="0" smtClean="0">
                <a:latin typeface="Times New Roman" panose="02020603050405020304" pitchFamily="18" charset="0"/>
              </a:rPr>
              <a:t>Willing to trade off environmental values for socio-economic gains</a:t>
            </a:r>
          </a:p>
          <a:p>
            <a:pPr lvl="1" eaLnBrk="1" hangingPunct="1">
              <a:buFont typeface="Times New Roman" panose="02020603050405020304" pitchFamily="18" charset="0"/>
              <a:buChar char="*"/>
            </a:pPr>
            <a:endParaRPr lang="en-US" altLang="en-US" dirty="0" smtClean="0"/>
          </a:p>
        </p:txBody>
      </p:sp>
      <p:pic>
        <p:nvPicPr>
          <p:cNvPr id="71684" name="Picture 2" descr="image004.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20210" y="1015696"/>
            <a:ext cx="2979114" cy="325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F088EA33-D34E-4344-80DA-74D6D0F0CC65}" type="slidenum">
              <a:rPr lang="en-US" altLang="en-US" sz="1200" smtClean="0">
                <a:solidFill>
                  <a:srgbClr val="898989"/>
                </a:solidFill>
                <a:latin typeface="Calibri" panose="020F0502020204030204" pitchFamily="34" charset="0"/>
              </a:rPr>
              <a:pPr>
                <a:spcBef>
                  <a:spcPct val="0"/>
                </a:spcBef>
                <a:buClrTx/>
                <a:buSzTx/>
                <a:buFontTx/>
                <a:buNone/>
              </a:pPr>
              <a:t>56</a:t>
            </a:fld>
            <a:endParaRPr lang="en-US" altLang="en-US" sz="1200" smtClean="0">
              <a:solidFill>
                <a:srgbClr val="898989"/>
              </a:solidFill>
              <a:latin typeface="Calibri" panose="020F0502020204030204" pitchFamily="34" charset="0"/>
            </a:endParaRPr>
          </a:p>
        </p:txBody>
      </p:sp>
      <p:sp>
        <p:nvSpPr>
          <p:cNvPr id="72707" name="Rectangle 2"/>
          <p:cNvSpPr>
            <a:spLocks noGrp="1" noChangeArrowheads="1"/>
          </p:cNvSpPr>
          <p:nvPr>
            <p:ph idx="4294967295"/>
          </p:nvPr>
        </p:nvSpPr>
        <p:spPr>
          <a:xfrm>
            <a:off x="76200" y="966788"/>
            <a:ext cx="8229600" cy="5897562"/>
          </a:xfrm>
        </p:spPr>
        <p:txBody>
          <a:bodyPr/>
          <a:lstStyle/>
          <a:p>
            <a:pPr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Various terms describe ethical tensions, for example</a:t>
            </a:r>
          </a:p>
          <a:p>
            <a:pPr eaLnBrk="1" hangingPunct="1">
              <a:spcBef>
                <a:spcPct val="0"/>
              </a:spcBef>
              <a:buFont typeface="Times New Roman" panose="02020603050405020304" pitchFamily="18" charset="0"/>
              <a:buChar char="+"/>
            </a:pPr>
            <a:endParaRPr lang="en-US" altLang="en-US" sz="2200" dirty="0" smtClean="0">
              <a:latin typeface="Times New Roman" panose="02020603050405020304" pitchFamily="18" charset="0"/>
            </a:endParaRPr>
          </a:p>
          <a:p>
            <a:pPr lvl="1" eaLnBrk="1" hangingPunct="1">
              <a:spcBef>
                <a:spcPct val="0"/>
              </a:spcBef>
              <a:buFont typeface="Symbol" panose="05050102010706020507" pitchFamily="18" charset="2"/>
              <a:buChar char="-"/>
            </a:pPr>
            <a:r>
              <a:rPr lang="en-US" altLang="en-US" sz="2200" dirty="0" smtClean="0">
                <a:latin typeface="Times New Roman" panose="02020603050405020304" pitchFamily="18" charset="0"/>
              </a:rPr>
              <a:t>Immanent vs. transcendent</a:t>
            </a:r>
          </a:p>
          <a:p>
            <a:pPr lvl="1" eaLnBrk="1" hangingPunct="1">
              <a:spcBef>
                <a:spcPct val="0"/>
              </a:spcBef>
              <a:buFont typeface="Symbol" panose="05050102010706020507" pitchFamily="18" charset="2"/>
              <a:buChar char="-"/>
            </a:pPr>
            <a:endParaRPr lang="en-US" altLang="en-US" sz="2200" dirty="0" smtClean="0">
              <a:latin typeface="Times New Roman" panose="02020603050405020304" pitchFamily="18" charset="0"/>
            </a:endParaRPr>
          </a:p>
          <a:p>
            <a:pPr lvl="1" eaLnBrk="1" hangingPunct="1">
              <a:spcBef>
                <a:spcPct val="0"/>
              </a:spcBef>
              <a:buFont typeface="Symbol" panose="05050102010706020507" pitchFamily="18" charset="2"/>
              <a:buChar char="-"/>
            </a:pPr>
            <a:r>
              <a:rPr lang="en-US" altLang="en-US" sz="2200" dirty="0" smtClean="0">
                <a:latin typeface="Times New Roman" panose="02020603050405020304" pitchFamily="18" charset="0"/>
              </a:rPr>
              <a:t>Prohibitory vs. regulatory</a:t>
            </a:r>
          </a:p>
          <a:p>
            <a:pPr lvl="1" eaLnBrk="1" hangingPunct="1">
              <a:spcBef>
                <a:spcPct val="0"/>
              </a:spcBef>
              <a:buFont typeface="Symbol" panose="05050102010706020507" pitchFamily="18" charset="2"/>
              <a:buChar char="-"/>
            </a:pPr>
            <a:endParaRPr lang="en-US" altLang="en-US" sz="2200" dirty="0" smtClean="0">
              <a:latin typeface="Times New Roman" panose="02020603050405020304" pitchFamily="18" charset="0"/>
            </a:endParaRPr>
          </a:p>
          <a:p>
            <a:pPr lvl="1" eaLnBrk="1" hangingPunct="1">
              <a:spcBef>
                <a:spcPct val="0"/>
              </a:spcBef>
              <a:buFont typeface="Symbol" panose="05050102010706020507" pitchFamily="18" charset="2"/>
              <a:buChar char="-"/>
            </a:pPr>
            <a:r>
              <a:rPr lang="en-US" altLang="en-US" sz="2200" dirty="0" smtClean="0">
                <a:latin typeface="Times New Roman" panose="02020603050405020304" pitchFamily="18" charset="0"/>
              </a:rPr>
              <a:t>Trial without error vs. trial and error</a:t>
            </a:r>
          </a:p>
          <a:p>
            <a:pPr lvl="1" eaLnBrk="1" hangingPunct="1">
              <a:spcBef>
                <a:spcPct val="0"/>
              </a:spcBef>
              <a:buFont typeface="Symbol" panose="05050102010706020507" pitchFamily="18" charset="2"/>
              <a:buChar char="-"/>
            </a:pPr>
            <a:endParaRPr lang="en-US" altLang="en-US" sz="2200" dirty="0" smtClean="0">
              <a:latin typeface="Times New Roman" panose="02020603050405020304" pitchFamily="18" charset="0"/>
            </a:endParaRPr>
          </a:p>
          <a:p>
            <a:pPr lvl="1" eaLnBrk="1" hangingPunct="1">
              <a:spcBef>
                <a:spcPct val="0"/>
              </a:spcBef>
              <a:buFont typeface="Symbol" panose="05050102010706020507" pitchFamily="18" charset="2"/>
              <a:buChar char="-"/>
            </a:pPr>
            <a:r>
              <a:rPr lang="en-US" altLang="en-US" sz="2200" dirty="0" smtClean="0">
                <a:latin typeface="Times New Roman" panose="02020603050405020304" pitchFamily="18" charset="0"/>
              </a:rPr>
              <a:t>Deep green vs. light/shallow green</a:t>
            </a:r>
          </a:p>
          <a:p>
            <a:pPr lvl="1" eaLnBrk="1" hangingPunct="1">
              <a:spcBef>
                <a:spcPct val="0"/>
              </a:spcBef>
              <a:buFont typeface="Symbol" panose="05050102010706020507" pitchFamily="18" charset="2"/>
              <a:buChar char="-"/>
            </a:pPr>
            <a:endParaRPr lang="en-US" altLang="en-US" sz="2200" dirty="0" smtClean="0">
              <a:latin typeface="Times New Roman" panose="02020603050405020304" pitchFamily="18" charset="0"/>
            </a:endParaRPr>
          </a:p>
          <a:p>
            <a:pPr lvl="1" eaLnBrk="1" hangingPunct="1">
              <a:spcBef>
                <a:spcPct val="0"/>
              </a:spcBef>
              <a:buFont typeface="Symbol" panose="05050102010706020507" pitchFamily="18" charset="2"/>
              <a:buChar char="-"/>
            </a:pPr>
            <a:r>
              <a:rPr lang="en-US" altLang="en-US" sz="2200" dirty="0" smtClean="0">
                <a:latin typeface="Times New Roman" panose="02020603050405020304" pitchFamily="18" charset="0"/>
              </a:rPr>
              <a:t>“Organic” mentality vs. better living through chemistry (biology)</a:t>
            </a:r>
          </a:p>
          <a:p>
            <a:pPr eaLnBrk="1" hangingPunct="1">
              <a:spcBef>
                <a:spcPct val="0"/>
              </a:spcBef>
              <a:buFont typeface="Times New Roman" panose="02020603050405020304" pitchFamily="18" charset="0"/>
              <a:buChar char="+"/>
            </a:pPr>
            <a:endParaRPr lang="en-US" altLang="en-US" sz="2200" dirty="0" smtClean="0">
              <a:latin typeface="Times New Roman" panose="02020603050405020304" pitchFamily="18" charset="0"/>
            </a:endParaRPr>
          </a:p>
          <a:p>
            <a:pPr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Ethical viewpoints in a struggle to interpret precaution strongly vs. weakly </a:t>
            </a:r>
          </a:p>
          <a:p>
            <a:pPr lvl="1" eaLnBrk="1" hangingPunct="1">
              <a:spcBef>
                <a:spcPct val="0"/>
              </a:spcBef>
              <a:buFont typeface="Symbol" panose="05050102010706020507" pitchFamily="18" charset="2"/>
              <a:buChar char="-"/>
            </a:pPr>
            <a:endParaRPr lang="en-US" altLang="en-US" dirty="0" smtClean="0">
              <a:latin typeface="Times New Roman" panose="02020603050405020304"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9AACF7D3-4EA5-40CA-A484-88552961FAEB}" type="slidenum">
              <a:rPr lang="en-US" altLang="en-US" sz="1200" smtClean="0">
                <a:solidFill>
                  <a:srgbClr val="898989"/>
                </a:solidFill>
                <a:latin typeface="Calibri" panose="020F0502020204030204" pitchFamily="34" charset="0"/>
              </a:rPr>
              <a:pPr>
                <a:spcBef>
                  <a:spcPct val="0"/>
                </a:spcBef>
                <a:buClrTx/>
                <a:buSzTx/>
                <a:buFontTx/>
                <a:buNone/>
              </a:pPr>
              <a:t>57</a:t>
            </a:fld>
            <a:endParaRPr lang="en-US" altLang="en-US" sz="1200" smtClean="0">
              <a:solidFill>
                <a:srgbClr val="898989"/>
              </a:solidFill>
              <a:latin typeface="Calibri" panose="020F0502020204030204" pitchFamily="34" charset="0"/>
            </a:endParaRPr>
          </a:p>
        </p:txBody>
      </p:sp>
      <p:sp>
        <p:nvSpPr>
          <p:cNvPr id="73731" name="Rectangle 2"/>
          <p:cNvSpPr>
            <a:spLocks noGrp="1" noChangeArrowheads="1"/>
          </p:cNvSpPr>
          <p:nvPr>
            <p:ph idx="4294967295"/>
          </p:nvPr>
        </p:nvSpPr>
        <p:spPr>
          <a:xfrm>
            <a:off x="-23813" y="914400"/>
            <a:ext cx="9167813" cy="6477000"/>
          </a:xfrm>
        </p:spPr>
        <p:txBody>
          <a:bodyPr/>
          <a:lstStyle/>
          <a:p>
            <a:pPr lvl="1" eaLnBrk="1" hangingPunct="1">
              <a:spcBef>
                <a:spcPct val="0"/>
              </a:spcBef>
              <a:buClr>
                <a:schemeClr val="accent3"/>
              </a:buClr>
              <a:buFont typeface="Times New Roman" panose="02020603050405020304" pitchFamily="18" charset="0"/>
              <a:buChar char="+"/>
            </a:pPr>
            <a:r>
              <a:rPr lang="en-US" altLang="en-US" sz="2200" dirty="0" smtClean="0">
                <a:latin typeface="Times New Roman" panose="02020603050405020304" pitchFamily="18" charset="0"/>
              </a:rPr>
              <a:t>The beauty of precaution may be in the eye of the beholder</a:t>
            </a:r>
          </a:p>
          <a:p>
            <a:pPr eaLnBrk="1" hangingPunct="1">
              <a:spcBef>
                <a:spcPct val="0"/>
              </a:spcBef>
              <a:buFontTx/>
              <a:buNone/>
            </a:pPr>
            <a:endParaRPr lang="en-US" altLang="en-US" sz="2200" dirty="0" smtClean="0">
              <a:latin typeface="Times New Roman" panose="02020603050405020304" pitchFamily="18" charset="0"/>
            </a:endParaRPr>
          </a:p>
          <a:p>
            <a:pPr lvl="2" eaLnBrk="1" hangingPunct="1">
              <a:spcBef>
                <a:spcPct val="0"/>
              </a:spcBef>
              <a:buFont typeface="Symbol" panose="05050102010706020507" pitchFamily="18" charset="2"/>
              <a:buChar char="-"/>
            </a:pPr>
            <a:r>
              <a:rPr lang="en-US" altLang="en-US" sz="2200" dirty="0" smtClean="0">
                <a:latin typeface="Times New Roman" panose="02020603050405020304" pitchFamily="18" charset="0"/>
              </a:rPr>
              <a:t>Those with eco-centric perspectives tend to see “wonderful beauty” </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in the precautionary principle</a:t>
            </a:r>
          </a:p>
          <a:p>
            <a:pPr lvl="2" eaLnBrk="1" hangingPunct="1">
              <a:spcBef>
                <a:spcPct val="0"/>
              </a:spcBef>
              <a:buFont typeface="Symbol" panose="05050102010706020507" pitchFamily="18" charset="2"/>
              <a:buChar char="*"/>
            </a:pPr>
            <a:endParaRPr lang="en-US" altLang="en-US" sz="2200" dirty="0" smtClean="0">
              <a:latin typeface="Times New Roman" panose="02020603050405020304" pitchFamily="18" charset="0"/>
            </a:endParaRPr>
          </a:p>
          <a:p>
            <a:pPr lvl="3"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A shift towards an ecological society</a:t>
            </a:r>
          </a:p>
          <a:p>
            <a:pPr lvl="2" eaLnBrk="1" hangingPunct="1">
              <a:spcBef>
                <a:spcPct val="0"/>
              </a:spcBef>
              <a:buFont typeface="Symbol" panose="05050102010706020507" pitchFamily="18" charset="2"/>
              <a:buChar char="*"/>
            </a:pPr>
            <a:endParaRPr lang="en-US" altLang="en-US" sz="2200" dirty="0" smtClean="0">
              <a:latin typeface="Times New Roman" panose="02020603050405020304" pitchFamily="18" charset="0"/>
            </a:endParaRPr>
          </a:p>
          <a:p>
            <a:pPr lvl="2" eaLnBrk="1" hangingPunct="1">
              <a:spcBef>
                <a:spcPct val="0"/>
              </a:spcBef>
              <a:buFont typeface="Symbol" panose="05050102010706020507" pitchFamily="18" charset="2"/>
              <a:buChar char="*"/>
            </a:pPr>
            <a:endParaRPr lang="en-US" altLang="en-US" sz="2200" dirty="0" smtClean="0">
              <a:latin typeface="Times New Roman" panose="02020603050405020304" pitchFamily="18" charset="0"/>
            </a:endParaRPr>
          </a:p>
          <a:p>
            <a:pPr lvl="4" eaLnBrk="1" hangingPunct="1">
              <a:spcBef>
                <a:spcPct val="0"/>
              </a:spcBef>
              <a:buFont typeface="Times New Roman" panose="02020603050405020304" pitchFamily="18" charset="0"/>
              <a:buChar char="&gt;"/>
            </a:pPr>
            <a:r>
              <a:rPr lang="en-US" altLang="en-US" sz="2200" dirty="0" smtClean="0">
                <a:latin typeface="Times New Roman" panose="02020603050405020304" pitchFamily="18" charset="0"/>
              </a:rPr>
              <a:t>Clean production processes</a:t>
            </a:r>
          </a:p>
          <a:p>
            <a:pPr lvl="4" eaLnBrk="1" hangingPunct="1">
              <a:spcBef>
                <a:spcPct val="0"/>
              </a:spcBef>
              <a:buFont typeface="Times New Roman" panose="02020603050405020304" pitchFamily="18" charset="0"/>
              <a:buChar char="&gt;"/>
            </a:pPr>
            <a:r>
              <a:rPr lang="en-US" altLang="en-US" sz="2200" dirty="0" smtClean="0">
                <a:latin typeface="Times New Roman" panose="02020603050405020304" pitchFamily="18" charset="0"/>
              </a:rPr>
              <a:t>Environmentally friendly industries (for example eco-forestry, organic agriculture, eco-tourism)</a:t>
            </a:r>
          </a:p>
          <a:p>
            <a:pPr lvl="4" eaLnBrk="1" hangingPunct="1">
              <a:spcBef>
                <a:spcPct val="0"/>
              </a:spcBef>
              <a:buFont typeface="Times New Roman" panose="02020603050405020304" pitchFamily="18" charset="0"/>
              <a:buChar char="&gt;"/>
            </a:pPr>
            <a:r>
              <a:rPr lang="en-US" altLang="en-US" sz="2200" dirty="0" smtClean="0">
                <a:latin typeface="Times New Roman" panose="02020603050405020304" pitchFamily="18" charset="0"/>
              </a:rPr>
              <a:t>Sustainable community economies (</a:t>
            </a:r>
            <a:r>
              <a:rPr lang="en-US" altLang="en-US" sz="2200" dirty="0" err="1" smtClean="0">
                <a:latin typeface="Times New Roman" panose="02020603050405020304" pitchFamily="18" charset="0"/>
              </a:rPr>
              <a:t>M’Gonigle</a:t>
            </a:r>
            <a:r>
              <a:rPr lang="en-US" altLang="en-US" sz="2200" dirty="0" smtClean="0">
                <a:latin typeface="Times New Roman" panose="02020603050405020304" pitchFamily="18" charset="0"/>
              </a:rPr>
              <a:t> 1999)</a:t>
            </a:r>
          </a:p>
          <a:p>
            <a:pPr lvl="4" eaLnBrk="1" hangingPunct="1">
              <a:spcBef>
                <a:spcPct val="0"/>
              </a:spcBef>
              <a:buFont typeface="Times New Roman" panose="02020603050405020304" pitchFamily="18" charset="0"/>
              <a:buChar char="~"/>
            </a:pPr>
            <a:endParaRPr lang="en-US" altLang="en-US" sz="2200" dirty="0" smtClean="0">
              <a:latin typeface="Times New Roman" panose="02020603050405020304" pitchFamily="18" charset="0"/>
            </a:endParaRPr>
          </a:p>
          <a:p>
            <a:pPr lvl="3"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A liberation from expert systems and top-down decision-making</a:t>
            </a:r>
          </a:p>
          <a:p>
            <a:pPr lvl="3"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A just world where environmental values and human values</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are taken seriously</a:t>
            </a:r>
          </a:p>
        </p:txBody>
      </p:sp>
      <p:pic>
        <p:nvPicPr>
          <p:cNvPr id="73732" name="Picture 2" descr="eye-scapes-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057400"/>
            <a:ext cx="19208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9EB66698-0F73-4C4A-B447-3963D57F965D}" type="slidenum">
              <a:rPr lang="en-US" altLang="en-US" sz="1200" smtClean="0">
                <a:solidFill>
                  <a:srgbClr val="898989"/>
                </a:solidFill>
                <a:latin typeface="Calibri" panose="020F0502020204030204" pitchFamily="34" charset="0"/>
              </a:rPr>
              <a:pPr>
                <a:spcBef>
                  <a:spcPct val="0"/>
                </a:spcBef>
                <a:buClrTx/>
                <a:buSzTx/>
                <a:buFontTx/>
                <a:buNone/>
              </a:pPr>
              <a:t>58</a:t>
            </a:fld>
            <a:endParaRPr lang="en-US" altLang="en-US" sz="1200" smtClean="0">
              <a:solidFill>
                <a:srgbClr val="898989"/>
              </a:solidFill>
              <a:latin typeface="Calibri" panose="020F0502020204030204" pitchFamily="34" charset="0"/>
            </a:endParaRPr>
          </a:p>
        </p:txBody>
      </p:sp>
      <p:sp>
        <p:nvSpPr>
          <p:cNvPr id="74755" name="Rectangle 2"/>
          <p:cNvSpPr>
            <a:spLocks noGrp="1" noChangeArrowheads="1"/>
          </p:cNvSpPr>
          <p:nvPr>
            <p:ph idx="4294967295"/>
          </p:nvPr>
        </p:nvSpPr>
        <p:spPr>
          <a:xfrm>
            <a:off x="0" y="1066800"/>
            <a:ext cx="8839200" cy="5289550"/>
          </a:xfrm>
        </p:spPr>
        <p:txBody>
          <a:bodyPr/>
          <a:lstStyle/>
          <a:p>
            <a:pPr lvl="2" eaLnBrk="1" hangingPunct="1">
              <a:spcBef>
                <a:spcPct val="0"/>
              </a:spcBef>
              <a:buFont typeface="Symbol" panose="05050102010706020507" pitchFamily="18" charset="2"/>
              <a:buChar char="-"/>
            </a:pPr>
            <a:r>
              <a:rPr lang="en-US" altLang="en-US" sz="2200" dirty="0" smtClean="0">
                <a:latin typeface="Times New Roman" panose="02020603050405020304" pitchFamily="18" charset="0"/>
              </a:rPr>
              <a:t>Those with utilitarian perspectives tend to see an “ugly concept” needing to be contained</a:t>
            </a:r>
          </a:p>
          <a:p>
            <a:pPr lvl="1" eaLnBrk="1" hangingPunct="1">
              <a:spcBef>
                <a:spcPct val="0"/>
              </a:spcBef>
              <a:buFont typeface="Times New Roman" panose="02020603050405020304" pitchFamily="18" charset="0"/>
              <a:buChar char="–"/>
            </a:pPr>
            <a:endParaRPr lang="en-US" altLang="en-US" sz="2200" dirty="0" smtClean="0">
              <a:latin typeface="Times New Roman" panose="02020603050405020304" pitchFamily="18" charset="0"/>
            </a:endParaRPr>
          </a:p>
          <a:p>
            <a:pPr lvl="3"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Precaution may stifle innovation</a:t>
            </a:r>
          </a:p>
          <a:p>
            <a:pPr lvl="3" eaLnBrk="1" hangingPunct="1">
              <a:spcBef>
                <a:spcPct val="0"/>
              </a:spcBef>
              <a:buFont typeface="Times New Roman" panose="02020603050405020304" pitchFamily="18" charset="0"/>
              <a:buChar char="*"/>
            </a:pPr>
            <a:endParaRPr lang="en-US" altLang="en-US" sz="2200" dirty="0" smtClean="0">
              <a:latin typeface="Times New Roman" panose="02020603050405020304" pitchFamily="18" charset="0"/>
            </a:endParaRPr>
          </a:p>
          <a:p>
            <a:pPr lvl="3"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Precaution may devalue or sideline science</a:t>
            </a:r>
          </a:p>
          <a:p>
            <a:pPr lvl="3" eaLnBrk="1" hangingPunct="1">
              <a:spcBef>
                <a:spcPct val="0"/>
              </a:spcBef>
              <a:buFont typeface="Times New Roman" panose="02020603050405020304" pitchFamily="18" charset="0"/>
              <a:buChar char="*"/>
            </a:pPr>
            <a:endParaRPr lang="en-US" altLang="en-US" sz="2200" dirty="0" smtClean="0">
              <a:latin typeface="Times New Roman" panose="02020603050405020304" pitchFamily="18" charset="0"/>
            </a:endParaRPr>
          </a:p>
          <a:p>
            <a:pPr lvl="3"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Precaution may interfere with trade</a:t>
            </a:r>
          </a:p>
          <a:p>
            <a:pPr lvl="3" eaLnBrk="1" hangingPunct="1">
              <a:spcBef>
                <a:spcPct val="0"/>
              </a:spcBef>
              <a:buFont typeface="Times New Roman" panose="02020603050405020304" pitchFamily="18" charset="0"/>
              <a:buChar char="*"/>
            </a:pPr>
            <a:endParaRPr lang="en-US" altLang="en-US" sz="2200" dirty="0" smtClean="0">
              <a:latin typeface="Times New Roman" panose="02020603050405020304" pitchFamily="18" charset="0"/>
            </a:endParaRPr>
          </a:p>
          <a:p>
            <a:pPr lvl="3"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Precaution may thwart development</a:t>
            </a:r>
          </a:p>
          <a:p>
            <a:pPr lvl="3" eaLnBrk="1" hangingPunct="1">
              <a:spcBef>
                <a:spcPct val="0"/>
              </a:spcBef>
              <a:buFont typeface="Times New Roman" panose="02020603050405020304" pitchFamily="18" charset="0"/>
              <a:buChar char="*"/>
            </a:pPr>
            <a:endParaRPr lang="en-US" altLang="en-US" sz="2200" dirty="0" smtClean="0">
              <a:latin typeface="Times New Roman" panose="02020603050405020304" pitchFamily="18" charset="0"/>
            </a:endParaRPr>
          </a:p>
          <a:p>
            <a:pPr lvl="3"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Precaution may have paradoxical perils (for example by not allowing pest-resistant plant biotechnology, greater pesticide use may be encouraged)</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066800"/>
            <a:ext cx="8229600" cy="2354491"/>
          </a:xfrm>
          <a:prstGeom prst="rect">
            <a:avLst/>
          </a:prstGeom>
        </p:spPr>
        <p:txBody>
          <a:bodyPr>
            <a:spAutoFit/>
          </a:bodyPr>
          <a:lstStyle/>
          <a:p>
            <a:pPr>
              <a:buFont typeface="Arial" charset="0"/>
              <a:buNone/>
              <a:defRPr/>
            </a:pPr>
            <a:r>
              <a:rPr lang="en-US" sz="2200" b="1" dirty="0">
                <a:latin typeface="Times New Roman" pitchFamily="18" charset="0"/>
                <a:cs typeface="Times New Roman" pitchFamily="18" charset="0"/>
              </a:rPr>
              <a:t>Discussion Questions</a:t>
            </a:r>
          </a:p>
          <a:p>
            <a:pPr>
              <a:buFont typeface="Arial" charset="0"/>
              <a:buNone/>
              <a:defRPr/>
            </a:pPr>
            <a:endParaRPr lang="en-US" sz="2200" b="1" dirty="0">
              <a:latin typeface="Times New Roman" pitchFamily="18" charset="0"/>
              <a:cs typeface="Times New Roman" pitchFamily="18" charset="0"/>
            </a:endParaRPr>
          </a:p>
          <a:p>
            <a:pPr marL="365760" indent="-365760">
              <a:spcBef>
                <a:spcPts val="600"/>
              </a:spcBef>
              <a:spcAft>
                <a:spcPts val="600"/>
              </a:spcAft>
              <a:buFont typeface="+mj-lt"/>
              <a:buAutoNum type="arabicPeriod"/>
              <a:defRPr/>
            </a:pPr>
            <a:r>
              <a:rPr lang="en-US" sz="2200" dirty="0">
                <a:latin typeface="Times New Roman" pitchFamily="18" charset="0"/>
                <a:cs typeface="Times New Roman" pitchFamily="18" charset="0"/>
              </a:rPr>
              <a:t>Has the precautionary approach/principle been incorporated in your country’s laws and policies and if so, how?</a:t>
            </a:r>
          </a:p>
          <a:p>
            <a:pPr marL="365760" indent="-365760">
              <a:spcBef>
                <a:spcPts val="600"/>
              </a:spcBef>
              <a:spcAft>
                <a:spcPts val="600"/>
              </a:spcAft>
              <a:buFont typeface="+mj-lt"/>
              <a:buAutoNum type="arabicPeriod"/>
              <a:defRPr/>
            </a:pPr>
            <a:r>
              <a:rPr lang="en-US" sz="2200" dirty="0">
                <a:latin typeface="Times New Roman" pitchFamily="18" charset="0"/>
                <a:cs typeface="Times New Roman" pitchFamily="18" charset="0"/>
              </a:rPr>
              <a:t>What are the main constraints in national implementation of the precautionary approach/principle?</a:t>
            </a:r>
          </a:p>
        </p:txBody>
      </p:sp>
      <p:sp>
        <p:nvSpPr>
          <p:cNvPr id="7577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B646A7F1-A360-4013-85F9-46807A480888}" type="slidenum">
              <a:rPr lang="en-US" altLang="en-US" sz="1200" smtClean="0">
                <a:solidFill>
                  <a:srgbClr val="898989"/>
                </a:solidFill>
                <a:latin typeface="Calibri" panose="020F0502020204030204" pitchFamily="34" charset="0"/>
              </a:rPr>
              <a:pPr>
                <a:spcBef>
                  <a:spcPct val="0"/>
                </a:spcBef>
                <a:buClrTx/>
                <a:buSzTx/>
                <a:buFontTx/>
                <a:buNone/>
              </a:pPr>
              <a:t>59</a:t>
            </a:fld>
            <a:endParaRPr lang="en-US" altLang="en-US" sz="1200" smtClean="0">
              <a:solidFill>
                <a:srgbClr val="898989"/>
              </a:solidFill>
              <a:latin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04800" y="1295400"/>
            <a:ext cx="5486400" cy="4493538"/>
          </a:xfrm>
          <a:prstGeom prst="rect">
            <a:avLst/>
          </a:prstGeom>
          <a:noFill/>
          <a:ln w="9525">
            <a:noFill/>
            <a:miter lim="800000"/>
            <a:headEnd/>
            <a:tailEnd/>
          </a:ln>
        </p:spPr>
        <p:txBody>
          <a:bodyPr>
            <a:spAutoFit/>
          </a:bodyPr>
          <a:lstStyle/>
          <a:p>
            <a:pPr marL="347472" indent="-347472" fontAlgn="auto">
              <a:spcBef>
                <a:spcPts val="0"/>
              </a:spcBef>
              <a:spcAft>
                <a:spcPts val="0"/>
              </a:spcAft>
              <a:buClr>
                <a:schemeClr val="accent3"/>
              </a:buClr>
              <a:buFont typeface="Symbol" panose="05050102010706020507" pitchFamily="18" charset="2"/>
              <a:buChar char="·"/>
              <a:defRPr/>
            </a:pPr>
            <a:r>
              <a:rPr lang="en-US" sz="2200" dirty="0">
                <a:latin typeface="Times New Roman" pitchFamily="18" charset="0"/>
                <a:cs typeface="Times New Roman" pitchFamily="18" charset="0"/>
              </a:rPr>
              <a:t>Establishing Prohibitions (For Example, No </a:t>
            </a:r>
            <a:r>
              <a:rPr lang="en-US" sz="2200" dirty="0" smtClean="0">
                <a:latin typeface="Times New Roman" pitchFamily="18" charset="0"/>
                <a:cs typeface="Times New Roman" pitchFamily="18" charset="0"/>
              </a:rPr>
              <a:t>Deliberate </a:t>
            </a:r>
            <a:r>
              <a:rPr lang="en-US" sz="2200" dirty="0">
                <a:latin typeface="Times New Roman" pitchFamily="18" charset="0"/>
                <a:cs typeface="Times New Roman" pitchFamily="18" charset="0"/>
              </a:rPr>
              <a:t>Introduction of Non-Indigenous Species, No Import or Production of Genetically Modified Organisms)</a:t>
            </a:r>
          </a:p>
          <a:p>
            <a:pPr marL="342900" indent="-342900" fontAlgn="auto">
              <a:spcBef>
                <a:spcPts val="0"/>
              </a:spcBef>
              <a:spcAft>
                <a:spcPts val="0"/>
              </a:spcAft>
              <a:buClr>
                <a:schemeClr val="accent3"/>
              </a:buClr>
              <a:buFont typeface="Symbol" panose="05050102010706020507" pitchFamily="18" charset="2"/>
              <a:buChar char="·"/>
              <a:defRPr/>
            </a:pPr>
            <a:endParaRPr lang="en-US" sz="2200" dirty="0">
              <a:latin typeface="Times New Roman" pitchFamily="18" charset="0"/>
              <a:cs typeface="Times New Roman" pitchFamily="18" charset="0"/>
            </a:endParaRPr>
          </a:p>
          <a:p>
            <a:pPr marL="347472" indent="-347472" fontAlgn="auto">
              <a:spcBef>
                <a:spcPts val="0"/>
              </a:spcBef>
              <a:spcAft>
                <a:spcPts val="0"/>
              </a:spcAft>
              <a:buClr>
                <a:schemeClr val="accent3"/>
              </a:buClr>
              <a:buFont typeface="Symbol" panose="05050102010706020507" pitchFamily="18" charset="2"/>
              <a:buChar char="·"/>
              <a:defRPr/>
            </a:pPr>
            <a:r>
              <a:rPr lang="en-US" sz="2200" dirty="0">
                <a:latin typeface="Times New Roman" pitchFamily="18" charset="0"/>
                <a:cs typeface="Times New Roman" pitchFamily="18" charset="0"/>
              </a:rPr>
              <a:t>Imposing Zero Discharge or Virtual Elimination Standards at Least for Toxic Substances That Are Persistent and Bioaccumulate</a:t>
            </a:r>
          </a:p>
          <a:p>
            <a:pPr marL="342900" indent="-342900" fontAlgn="auto">
              <a:spcBef>
                <a:spcPts val="0"/>
              </a:spcBef>
              <a:spcAft>
                <a:spcPts val="0"/>
              </a:spcAft>
              <a:buClr>
                <a:schemeClr val="accent3"/>
              </a:buClr>
              <a:buFont typeface="Symbol" panose="05050102010706020507" pitchFamily="18" charset="2"/>
              <a:buChar char="·"/>
              <a:defRPr/>
            </a:pPr>
            <a:endParaRPr lang="en-US" sz="2200" dirty="0">
              <a:latin typeface="Times New Roman" pitchFamily="18" charset="0"/>
              <a:cs typeface="Times New Roman" pitchFamily="18" charset="0"/>
            </a:endParaRPr>
          </a:p>
          <a:p>
            <a:pPr marL="347472" indent="-347472" fontAlgn="auto">
              <a:spcBef>
                <a:spcPts val="0"/>
              </a:spcBef>
              <a:spcAft>
                <a:spcPts val="0"/>
              </a:spcAft>
              <a:buClr>
                <a:schemeClr val="accent3"/>
              </a:buClr>
              <a:buFont typeface="Symbol" panose="05050102010706020507" pitchFamily="18" charset="2"/>
              <a:buChar char="·"/>
              <a:defRPr/>
            </a:pPr>
            <a:r>
              <a:rPr lang="en-US" sz="2200" dirty="0">
                <a:latin typeface="Times New Roman" pitchFamily="18" charset="0"/>
                <a:cs typeface="Times New Roman" pitchFamily="18" charset="0"/>
              </a:rPr>
              <a:t>Adopting “Reverse Listing” Where Only Substances Listed as Safe Can Be Manufactured or Marketed</a:t>
            </a:r>
            <a:endParaRPr lang="en-US" sz="2200" dirty="0">
              <a:latin typeface="+mn-lt"/>
            </a:endParaRPr>
          </a:p>
        </p:txBody>
      </p:sp>
      <p:sp>
        <p:nvSpPr>
          <p:cNvPr id="2253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2DF56262-15B9-409A-8FD7-FCA9D2DF141C}" type="slidenum">
              <a:rPr lang="en-US" altLang="en-US" sz="1200" smtClean="0">
                <a:solidFill>
                  <a:srgbClr val="898989"/>
                </a:solidFill>
                <a:latin typeface="Calibri" panose="020F0502020204030204" pitchFamily="34" charset="0"/>
              </a:rPr>
              <a:pPr>
                <a:spcBef>
                  <a:spcPct val="0"/>
                </a:spcBef>
                <a:buClrTx/>
                <a:buSzTx/>
                <a:buFontTx/>
                <a:buNone/>
              </a:pPr>
              <a:t>6</a:t>
            </a:fld>
            <a:endParaRPr lang="en-US" altLang="en-US" sz="1200" smtClean="0">
              <a:solidFill>
                <a:srgbClr val="898989"/>
              </a:solidFill>
              <a:latin typeface="Calibri" panose="020F0502020204030204" pitchFamily="34" charset="0"/>
            </a:endParaRPr>
          </a:p>
        </p:txBody>
      </p:sp>
      <p:pic>
        <p:nvPicPr>
          <p:cNvPr id="22532" name="Picture 2" descr="gmsalm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47837" y="2286000"/>
            <a:ext cx="3290888"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3"/>
          <p:cNvSpPr>
            <a:spLocks noChangeArrowheads="1"/>
          </p:cNvSpPr>
          <p:nvPr/>
        </p:nvSpPr>
        <p:spPr bwMode="auto">
          <a:xfrm>
            <a:off x="6019800" y="4344988"/>
            <a:ext cx="29189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latin typeface="Times New Roman" panose="02020603050405020304" pitchFamily="18" charset="0"/>
                <a:cs typeface="Times New Roman" panose="02020603050405020304" pitchFamily="18" charset="0"/>
              </a:rPr>
              <a:t>http://www.naturalindependent.com/wp-content/uploads/2012/12/gmsalmon.jpg</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5FEC8E3A-1868-46AD-86B6-EC831C6B50CD}" type="slidenum">
              <a:rPr lang="en-US" altLang="en-US" sz="1200" smtClean="0">
                <a:solidFill>
                  <a:srgbClr val="898989"/>
                </a:solidFill>
                <a:latin typeface="Calibri" panose="020F0502020204030204" pitchFamily="34" charset="0"/>
              </a:rPr>
              <a:pPr>
                <a:spcBef>
                  <a:spcPct val="0"/>
                </a:spcBef>
                <a:buClrTx/>
                <a:buSzTx/>
                <a:buFontTx/>
                <a:buNone/>
              </a:pPr>
              <a:t>60</a:t>
            </a:fld>
            <a:endParaRPr lang="en-US" altLang="en-US" sz="1200" smtClean="0">
              <a:solidFill>
                <a:srgbClr val="898989"/>
              </a:solidFill>
              <a:latin typeface="Calibri" panose="020F0502020204030204" pitchFamily="34" charset="0"/>
            </a:endParaRPr>
          </a:p>
        </p:txBody>
      </p:sp>
      <p:sp>
        <p:nvSpPr>
          <p:cNvPr id="76803" name="Content Placeholder 2"/>
          <p:cNvSpPr>
            <a:spLocks noGrp="1"/>
          </p:cNvSpPr>
          <p:nvPr>
            <p:ph idx="4294967295"/>
          </p:nvPr>
        </p:nvSpPr>
        <p:spPr>
          <a:xfrm>
            <a:off x="152400" y="914400"/>
            <a:ext cx="8991600" cy="5943600"/>
          </a:xfrm>
        </p:spPr>
        <p:txBody>
          <a:bodyPr/>
          <a:lstStyle/>
          <a:p>
            <a:pPr eaLnBrk="1" hangingPunct="1">
              <a:spcBef>
                <a:spcPct val="0"/>
              </a:spcBef>
              <a:buFontTx/>
              <a:buNone/>
            </a:pPr>
            <a:r>
              <a:rPr lang="en-US" altLang="en-US" sz="2400" b="1" dirty="0" smtClean="0">
                <a:latin typeface="Times New Roman" panose="02020603050405020304" pitchFamily="18" charset="0"/>
                <a:cs typeface="Times New Roman" panose="02020603050405020304" pitchFamily="18" charset="0"/>
              </a:rPr>
              <a:t>3.  Sea of Challenges</a:t>
            </a:r>
          </a:p>
          <a:p>
            <a:pPr eaLnBrk="1" hangingPunct="1">
              <a:spcBef>
                <a:spcPct val="0"/>
              </a:spcBef>
              <a:buFontTx/>
              <a:buNone/>
            </a:pPr>
            <a:endParaRPr lang="en-US" altLang="en-US" sz="2400" b="1" dirty="0" smtClean="0">
              <a:latin typeface="Times New Roman" panose="02020603050405020304" pitchFamily="18" charset="0"/>
              <a:cs typeface="Times New Roman" panose="02020603050405020304" pitchFamily="18" charset="0"/>
            </a:endParaRPr>
          </a:p>
          <a:p>
            <a:pPr eaLnBrk="1" hangingPunct="1">
              <a:spcBef>
                <a:spcPct val="0"/>
              </a:spcBef>
              <a:buFont typeface="Symbol" panose="05050102010706020507" pitchFamily="18" charset="2"/>
              <a:buChar char="·"/>
            </a:pPr>
            <a:r>
              <a:rPr lang="en-US" altLang="en-US" sz="2400" dirty="0" smtClean="0">
                <a:latin typeface="Times New Roman" panose="02020603050405020304" pitchFamily="18" charset="0"/>
                <a:cs typeface="Times New Roman" panose="02020603050405020304" pitchFamily="18" charset="0"/>
              </a:rPr>
              <a:t>Putting the Precautionary Approach into Practice Has Not Been Easy as Demonstrated in the Field of Fisheries Management</a:t>
            </a:r>
          </a:p>
          <a:p>
            <a:pPr eaLnBrk="1" hangingPunct="1">
              <a:spcBef>
                <a:spcPct val="0"/>
              </a:spcBef>
              <a:buFont typeface="Symbol" panose="05050102010706020507" pitchFamily="18" charset="2"/>
              <a:buChar char="·"/>
            </a:pPr>
            <a:endParaRPr lang="en-US" altLang="en-US" sz="2400" dirty="0" smtClean="0">
              <a:latin typeface="Times New Roman" panose="02020603050405020304" pitchFamily="18" charset="0"/>
              <a:cs typeface="Times New Roman" panose="02020603050405020304" pitchFamily="18" charset="0"/>
            </a:endParaRPr>
          </a:p>
          <a:p>
            <a:pPr eaLnBrk="1" hangingPunct="1">
              <a:spcBef>
                <a:spcPct val="0"/>
              </a:spcBef>
              <a:buFont typeface="Symbol" panose="05050102010706020507" pitchFamily="18" charset="2"/>
              <a:buChar char="·"/>
            </a:pPr>
            <a:r>
              <a:rPr lang="en-US" altLang="en-US" sz="2400" dirty="0" smtClean="0">
                <a:latin typeface="Times New Roman" panose="02020603050405020304" pitchFamily="18" charset="0"/>
                <a:cs typeface="Times New Roman" panose="02020603050405020304" pitchFamily="18" charset="0"/>
              </a:rPr>
              <a:t>Practical and Political Realities Have Made for “Rough Sailing”</a:t>
            </a:r>
          </a:p>
          <a:p>
            <a:pPr eaLnBrk="1" hangingPunct="1">
              <a:spcBef>
                <a:spcPct val="0"/>
              </a:spcBef>
              <a:buFont typeface="Times New Roman" panose="02020603050405020304" pitchFamily="18" charset="0"/>
              <a:buChar char="●"/>
            </a:pPr>
            <a:endParaRPr lang="en-US" altLang="en-US" sz="2400" b="1" dirty="0" smtClean="0">
              <a:latin typeface="Times New Roman" panose="02020603050405020304" pitchFamily="18" charset="0"/>
              <a:cs typeface="Times New Roman" panose="02020603050405020304" pitchFamily="18" charset="0"/>
            </a:endParaRPr>
          </a:p>
          <a:p>
            <a:pPr eaLnBrk="1" hangingPunct="1">
              <a:spcBef>
                <a:spcPct val="0"/>
              </a:spcBef>
              <a:buFont typeface="Times New Roman" panose="02020603050405020304" pitchFamily="18" charset="0"/>
              <a:buChar char="●"/>
            </a:pPr>
            <a:endParaRPr lang="en-US" altLang="en-US" sz="2400" b="1" dirty="0" smtClean="0">
              <a:latin typeface="Times New Roman" panose="02020603050405020304" pitchFamily="18" charset="0"/>
              <a:cs typeface="Times New Roman" panose="02020603050405020304" pitchFamily="18" charset="0"/>
            </a:endParaRPr>
          </a:p>
          <a:p>
            <a:pPr eaLnBrk="1" hangingPunct="1">
              <a:spcBef>
                <a:spcPct val="0"/>
              </a:spcBef>
              <a:buFont typeface="Times New Roman" panose="02020603050405020304" pitchFamily="18" charset="0"/>
              <a:buChar char="●"/>
            </a:pPr>
            <a:endParaRPr lang="en-US" altLang="en-US" sz="2400" b="1" dirty="0" smtClean="0">
              <a:latin typeface="Times New Roman" panose="02020603050405020304" pitchFamily="18" charset="0"/>
              <a:cs typeface="Times New Roman" panose="02020603050405020304" pitchFamily="18" charset="0"/>
            </a:endParaRPr>
          </a:p>
          <a:p>
            <a:pPr eaLnBrk="1" hangingPunct="1">
              <a:spcBef>
                <a:spcPct val="0"/>
              </a:spcBef>
              <a:buFont typeface="Times New Roman" panose="02020603050405020304" pitchFamily="18" charset="0"/>
              <a:buChar char="●"/>
            </a:pPr>
            <a:endParaRPr lang="en-US" altLang="en-US" sz="2400" b="1" dirty="0" smtClean="0">
              <a:latin typeface="Times New Roman" panose="02020603050405020304" pitchFamily="18" charset="0"/>
              <a:cs typeface="Times New Roman" panose="02020603050405020304" pitchFamily="18" charset="0"/>
            </a:endParaRPr>
          </a:p>
          <a:p>
            <a:pPr eaLnBrk="1" hangingPunct="1">
              <a:spcBef>
                <a:spcPct val="0"/>
              </a:spcBef>
              <a:buFont typeface="Times New Roman" panose="02020603050405020304" pitchFamily="18" charset="0"/>
              <a:buChar char="●"/>
            </a:pPr>
            <a:endParaRPr lang="en-US" altLang="en-US" sz="2400" b="1" dirty="0" smtClean="0">
              <a:latin typeface="Times New Roman" panose="02020603050405020304" pitchFamily="18" charset="0"/>
              <a:cs typeface="Times New Roman" panose="02020603050405020304" pitchFamily="18" charset="0"/>
            </a:endParaRPr>
          </a:p>
          <a:p>
            <a:pPr eaLnBrk="1" hangingPunct="1">
              <a:spcBef>
                <a:spcPct val="0"/>
              </a:spcBef>
              <a:buFont typeface="Times New Roman" panose="02020603050405020304" pitchFamily="18" charset="0"/>
              <a:buChar char="●"/>
            </a:pPr>
            <a:endParaRPr lang="en-US" altLang="en-US" sz="2400" b="1" dirty="0" smtClean="0">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2400" dirty="0" smtClean="0">
              <a:latin typeface="Times New Roman" panose="02020603050405020304" pitchFamily="18" charset="0"/>
              <a:cs typeface="Times New Roman" panose="02020603050405020304" pitchFamily="18" charset="0"/>
            </a:endParaRPr>
          </a:p>
        </p:txBody>
      </p:sp>
      <p:pic>
        <p:nvPicPr>
          <p:cNvPr id="7680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338513"/>
            <a:ext cx="431323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2"/>
          <p:cNvSpPr>
            <a:spLocks noGrp="1"/>
          </p:cNvSpPr>
          <p:nvPr>
            <p:ph idx="1"/>
          </p:nvPr>
        </p:nvSpPr>
        <p:spPr>
          <a:xfrm>
            <a:off x="23446" y="914400"/>
            <a:ext cx="9120554" cy="6035675"/>
          </a:xfrm>
        </p:spPr>
        <p:txBody>
          <a:bodyPr/>
          <a:lstStyle/>
          <a:p>
            <a:pPr>
              <a:buFont typeface="Times New Roman" panose="02020603050405020304" pitchFamily="18" charset="0"/>
              <a:buChar char="+"/>
            </a:pPr>
            <a:r>
              <a:rPr lang="en-US" altLang="en-US" sz="2200" dirty="0" smtClean="0">
                <a:latin typeface="Times New Roman" panose="02020603050405020304" pitchFamily="18" charset="0"/>
                <a:cs typeface="Times New Roman" panose="02020603050405020304" pitchFamily="18" charset="0"/>
              </a:rPr>
              <a:t>Practical constraints</a:t>
            </a:r>
          </a:p>
          <a:p>
            <a:pPr lvl="1">
              <a:buFont typeface="Symbol" panose="05050102010706020507" pitchFamily="18" charset="2"/>
              <a:buChar char="-"/>
            </a:pPr>
            <a:r>
              <a:rPr lang="en-US" altLang="en-US" sz="2200" dirty="0" smtClean="0">
                <a:latin typeface="Times New Roman" panose="02020603050405020304" pitchFamily="18" charset="0"/>
                <a:cs typeface="Times New Roman" panose="02020603050405020304" pitchFamily="18" charset="0"/>
              </a:rPr>
              <a:t>Limited financing and human resources for research in support of setting reliable precautionary reference points</a:t>
            </a:r>
          </a:p>
          <a:p>
            <a:pPr lvl="2">
              <a:buFont typeface="Times New Roman" panose="02020603050405020304" pitchFamily="18" charset="0"/>
              <a:buChar char="*"/>
            </a:pPr>
            <a:r>
              <a:rPr lang="en-US" altLang="en-US" sz="2200" dirty="0" smtClean="0">
                <a:latin typeface="Times New Roman" panose="02020603050405020304" pitchFamily="18" charset="0"/>
                <a:cs typeface="Times New Roman" panose="02020603050405020304" pitchFamily="18" charset="0"/>
              </a:rPr>
              <a:t>For 2015, only 57 per cent of the FAO Members reported sufficient personnel to generate data in support of sustainable fisheries management</a:t>
            </a:r>
          </a:p>
          <a:p>
            <a:pPr lvl="2">
              <a:buFont typeface="Times New Roman" panose="02020603050405020304" pitchFamily="18" charset="0"/>
              <a:buChar char="*"/>
            </a:pPr>
            <a:r>
              <a:rPr lang="en-US" altLang="en-US" sz="2200" dirty="0" smtClean="0">
                <a:latin typeface="Times New Roman" panose="02020603050405020304" pitchFamily="18" charset="0"/>
                <a:cs typeface="Times New Roman" panose="02020603050405020304" pitchFamily="18" charset="0"/>
              </a:rPr>
              <a:t>Only 41-50 per cent of key national stocks are considered to have reliable estimates on stock status</a:t>
            </a:r>
          </a:p>
          <a:p>
            <a:pPr lvl="1">
              <a:buFont typeface="Symbol" panose="05050102010706020507" pitchFamily="18" charset="2"/>
              <a:buChar char="-"/>
            </a:pPr>
            <a:r>
              <a:rPr lang="en-US" altLang="en-US" sz="2200" dirty="0" smtClean="0">
                <a:latin typeface="Times New Roman" panose="02020603050405020304" pitchFamily="18" charset="0"/>
                <a:cs typeface="Times New Roman" panose="02020603050405020304" pitchFamily="18" charset="0"/>
              </a:rPr>
              <a:t>Major knowledge gaps include</a:t>
            </a:r>
          </a:p>
          <a:p>
            <a:pPr lvl="2">
              <a:buFont typeface="Times New Roman" panose="02020603050405020304" pitchFamily="18" charset="0"/>
              <a:buChar char="*"/>
            </a:pPr>
            <a:r>
              <a:rPr lang="en-US" altLang="en-US" sz="2200" dirty="0" smtClean="0">
                <a:latin typeface="Times New Roman" panose="02020603050405020304" pitchFamily="18" charset="0"/>
                <a:cs typeface="Times New Roman" panose="02020603050405020304" pitchFamily="18" charset="0"/>
              </a:rPr>
              <a:t>Stock status</a:t>
            </a:r>
          </a:p>
          <a:p>
            <a:pPr lvl="2">
              <a:buFont typeface="Times New Roman" panose="02020603050405020304" pitchFamily="18" charset="0"/>
              <a:buChar char="*"/>
            </a:pPr>
            <a:r>
              <a:rPr lang="en-US" altLang="en-US" sz="2200" dirty="0" smtClean="0">
                <a:latin typeface="Times New Roman" panose="02020603050405020304" pitchFamily="18" charset="0"/>
                <a:cs typeface="Times New Roman" panose="02020603050405020304" pitchFamily="18" charset="0"/>
              </a:rPr>
              <a:t>Catch data and effort data</a:t>
            </a:r>
          </a:p>
          <a:p>
            <a:pPr lvl="2">
              <a:buFont typeface="Times New Roman" panose="02020603050405020304" pitchFamily="18" charset="0"/>
              <a:buChar char="*"/>
            </a:pPr>
            <a:r>
              <a:rPr lang="en-US" altLang="en-US" sz="2200" dirty="0" smtClean="0">
                <a:latin typeface="Times New Roman" panose="02020603050405020304" pitchFamily="18" charset="0"/>
                <a:cs typeface="Times New Roman" panose="02020603050405020304" pitchFamily="18" charset="0"/>
              </a:rPr>
              <a:t>Ecosystem factors</a:t>
            </a:r>
          </a:p>
          <a:p>
            <a:pPr lvl="2">
              <a:buFont typeface="Times New Roman" panose="02020603050405020304" pitchFamily="18" charset="0"/>
              <a:buChar char="*"/>
            </a:pPr>
            <a:r>
              <a:rPr lang="en-US" altLang="en-US" sz="2200" dirty="0" smtClean="0">
                <a:latin typeface="Times New Roman" panose="02020603050405020304" pitchFamily="18" charset="0"/>
                <a:cs typeface="Times New Roman" panose="02020603050405020304" pitchFamily="18" charset="0"/>
              </a:rPr>
              <a:t>Level of IUU fishing</a:t>
            </a:r>
          </a:p>
        </p:txBody>
      </p:sp>
      <p:sp>
        <p:nvSpPr>
          <p:cNvPr id="778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76E41E-6A39-4806-BC84-8EC6388FCE22}" type="slidenum">
              <a:rPr lang="en-US" altLang="en-US" smtClean="0">
                <a:solidFill>
                  <a:srgbClr val="045C75"/>
                </a:solidFill>
              </a:rPr>
              <a:pPr/>
              <a:t>61</a:t>
            </a:fld>
            <a:endParaRPr lang="en-US" altLang="en-US" smtClean="0">
              <a:solidFill>
                <a:srgbClr val="045C75"/>
              </a:solidFill>
            </a:endParaRPr>
          </a:p>
        </p:txBody>
      </p:sp>
      <p:pic>
        <p:nvPicPr>
          <p:cNvPr id="7782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10163" y="3679825"/>
            <a:ext cx="268922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2"/>
          <p:cNvSpPr>
            <a:spLocks noGrp="1"/>
          </p:cNvSpPr>
          <p:nvPr>
            <p:ph idx="1"/>
          </p:nvPr>
        </p:nvSpPr>
        <p:spPr>
          <a:xfrm>
            <a:off x="228600" y="838200"/>
            <a:ext cx="8763000" cy="4114800"/>
          </a:xfrm>
        </p:spPr>
        <p:txBody>
          <a:bodyPr/>
          <a:lstStyle/>
          <a:p>
            <a:pPr>
              <a:spcBef>
                <a:spcPct val="0"/>
              </a:spcBef>
              <a:buFont typeface="Times New Roman" panose="02020603050405020304" pitchFamily="18" charset="0"/>
              <a:buChar char="+"/>
            </a:pPr>
            <a:r>
              <a:rPr lang="en-US" altLang="en-US" sz="2200" dirty="0" smtClean="0">
                <a:latin typeface="Times New Roman" panose="02020603050405020304" pitchFamily="18" charset="0"/>
                <a:cs typeface="Times New Roman" panose="02020603050405020304" pitchFamily="18" charset="0"/>
              </a:rPr>
              <a:t>Political realities</a:t>
            </a:r>
          </a:p>
          <a:p>
            <a:pPr>
              <a:spcBef>
                <a:spcPct val="0"/>
              </a:spcBef>
              <a:buFont typeface="Times New Roman" panose="02020603050405020304" pitchFamily="18" charset="0"/>
              <a:buChar char="+"/>
            </a:pPr>
            <a:endParaRPr lang="en-US" altLang="en-US" sz="2200" dirty="0" smtClean="0">
              <a:latin typeface="Times New Roman" panose="02020603050405020304" pitchFamily="18" charset="0"/>
              <a:cs typeface="Times New Roman" panose="02020603050405020304" pitchFamily="18" charset="0"/>
            </a:endParaRPr>
          </a:p>
          <a:p>
            <a:pPr lvl="1">
              <a:spcBef>
                <a:spcPct val="0"/>
              </a:spcBef>
              <a:buFont typeface="Symbol" panose="05050102010706020507" pitchFamily="18" charset="2"/>
              <a:buChar char="-"/>
            </a:pPr>
            <a:r>
              <a:rPr lang="en-US" altLang="en-US" sz="2200" dirty="0" smtClean="0">
                <a:latin typeface="Times New Roman" panose="02020603050405020304" pitchFamily="18" charset="0"/>
                <a:cs typeface="Times New Roman" panose="02020603050405020304" pitchFamily="18" charset="0"/>
              </a:rPr>
              <a:t>Three political realities stand out in precautionary approach implementation at both the national and regional levels</a:t>
            </a:r>
          </a:p>
          <a:p>
            <a:pPr lvl="1">
              <a:spcBef>
                <a:spcPct val="0"/>
              </a:spcBef>
              <a:buFont typeface="Symbol" panose="05050102010706020507" pitchFamily="18" charset="2"/>
              <a:buChar char="-"/>
            </a:pPr>
            <a:endParaRPr lang="en-US" altLang="en-US" sz="2200" dirty="0" smtClean="0">
              <a:latin typeface="Times New Roman" panose="02020603050405020304" pitchFamily="18" charset="0"/>
              <a:cs typeface="Times New Roman" panose="02020603050405020304" pitchFamily="18" charset="0"/>
            </a:endParaRPr>
          </a:p>
          <a:p>
            <a:pPr lvl="2">
              <a:spcBef>
                <a:spcPct val="0"/>
              </a:spcBef>
              <a:buFont typeface="Times New Roman" panose="02020603050405020304" pitchFamily="18" charset="0"/>
              <a:buChar char="*"/>
            </a:pPr>
            <a:r>
              <a:rPr lang="en-US" altLang="en-US" sz="2200" dirty="0" smtClean="0">
                <a:latin typeface="Times New Roman" panose="02020603050405020304" pitchFamily="18" charset="0"/>
                <a:cs typeface="Times New Roman" panose="02020603050405020304" pitchFamily="18" charset="0"/>
              </a:rPr>
              <a:t>Setting high total allowable catches even when scientific information is lacking or limited</a:t>
            </a:r>
          </a:p>
          <a:p>
            <a:pPr lvl="2">
              <a:spcBef>
                <a:spcPct val="0"/>
              </a:spcBef>
              <a:buFont typeface="Times New Roman" panose="02020603050405020304" pitchFamily="18" charset="0"/>
              <a:buChar char="*"/>
            </a:pPr>
            <a:r>
              <a:rPr lang="en-US" altLang="en-US" sz="2200" dirty="0" smtClean="0">
                <a:latin typeface="Times New Roman" panose="02020603050405020304" pitchFamily="18" charset="0"/>
                <a:cs typeface="Times New Roman" panose="02020603050405020304" pitchFamily="18" charset="0"/>
              </a:rPr>
              <a:t>Ignoring or over-riding precautionary scientific advice because of socio-economic pressures	</a:t>
            </a:r>
          </a:p>
          <a:p>
            <a:pPr lvl="2">
              <a:spcBef>
                <a:spcPct val="0"/>
              </a:spcBef>
              <a:buFont typeface="Times New Roman" panose="02020603050405020304" pitchFamily="18" charset="0"/>
              <a:buChar char="*"/>
            </a:pPr>
            <a:r>
              <a:rPr lang="en-US" altLang="en-US" sz="2200" dirty="0" smtClean="0">
                <a:latin typeface="Times New Roman" panose="02020603050405020304" pitchFamily="18" charset="0"/>
                <a:cs typeface="Times New Roman" panose="02020603050405020304" pitchFamily="18" charset="0"/>
              </a:rPr>
              <a:t>Failing to legally require the following of precautionary scientific advice in establishing fisheries management measures</a:t>
            </a:r>
          </a:p>
          <a:p>
            <a:endParaRPr lang="en-US" altLang="en-US" sz="2200" dirty="0" smtClean="0"/>
          </a:p>
        </p:txBody>
      </p:sp>
      <p:sp>
        <p:nvSpPr>
          <p:cNvPr id="7885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0A08B14-611B-4E1C-92C4-4399102D910B}" type="slidenum">
              <a:rPr lang="en-US" altLang="en-US" smtClean="0">
                <a:solidFill>
                  <a:srgbClr val="045C75"/>
                </a:solidFill>
              </a:rPr>
              <a:pPr/>
              <a:t>62</a:t>
            </a:fld>
            <a:endParaRPr lang="en-US" altLang="en-US" smtClean="0">
              <a:solidFill>
                <a:srgbClr val="045C75"/>
              </a:solidFill>
            </a:endParaRPr>
          </a:p>
        </p:txBody>
      </p:sp>
      <p:pic>
        <p:nvPicPr>
          <p:cNvPr id="7885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708525"/>
            <a:ext cx="2682875"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C0E33FA8-3361-4E37-BF39-1837986F8C78}" type="slidenum">
              <a:rPr lang="en-US" altLang="en-US" sz="1200" smtClean="0">
                <a:solidFill>
                  <a:srgbClr val="898989"/>
                </a:solidFill>
                <a:latin typeface="Calibri" panose="020F0502020204030204" pitchFamily="34" charset="0"/>
              </a:rPr>
              <a:pPr>
                <a:spcBef>
                  <a:spcPct val="0"/>
                </a:spcBef>
                <a:buClrTx/>
                <a:buSzTx/>
                <a:buFontTx/>
                <a:buNone/>
              </a:pPr>
              <a:t>63</a:t>
            </a:fld>
            <a:endParaRPr lang="en-US" altLang="en-US" sz="1200" smtClean="0">
              <a:solidFill>
                <a:srgbClr val="898989"/>
              </a:solidFill>
              <a:latin typeface="Calibri" panose="020F0502020204030204" pitchFamily="34" charset="0"/>
            </a:endParaRPr>
          </a:p>
        </p:txBody>
      </p:sp>
      <p:sp>
        <p:nvSpPr>
          <p:cNvPr id="101378" name="Rectangle 2"/>
          <p:cNvSpPr>
            <a:spLocks noGrp="1" noChangeArrowheads="1"/>
          </p:cNvSpPr>
          <p:nvPr>
            <p:ph idx="4294967295"/>
          </p:nvPr>
        </p:nvSpPr>
        <p:spPr>
          <a:xfrm>
            <a:off x="117231" y="990600"/>
            <a:ext cx="8991600" cy="6400800"/>
          </a:xfrm>
        </p:spPr>
        <p:txBody>
          <a:bodyPr/>
          <a:lstStyle/>
          <a:p>
            <a:pPr eaLnBrk="1" hangingPunct="1">
              <a:spcBef>
                <a:spcPts val="0"/>
              </a:spcBef>
              <a:buFont typeface="Times New Roman" panose="02020603050405020304" pitchFamily="18" charset="0"/>
              <a:buChar char="●"/>
              <a:defRPr/>
            </a:pPr>
            <a:r>
              <a:rPr lang="en-US" sz="2200" dirty="0">
                <a:latin typeface="Times New Roman" panose="02020603050405020304" pitchFamily="18" charset="0"/>
                <a:cs typeface="Times New Roman" panose="02020603050405020304" pitchFamily="18" charset="0"/>
              </a:rPr>
              <a:t>Implementation Difficulties Exemplified in the Attempts by Two Regional Fisheries Management Organizations to Manage Bluefin Tuna </a:t>
            </a:r>
            <a:r>
              <a:rPr lang="en-US" sz="2200" dirty="0" smtClean="0">
                <a:latin typeface="Times New Roman" panose="02020603050405020304" pitchFamily="18" charset="0"/>
                <a:cs typeface="Times New Roman" panose="02020603050405020304" pitchFamily="18" charset="0"/>
              </a:rPr>
              <a:t>Stocks</a:t>
            </a:r>
          </a:p>
          <a:p>
            <a:pPr eaLnBrk="1" hangingPunct="1">
              <a:spcBef>
                <a:spcPts val="0"/>
              </a:spcBef>
              <a:buFont typeface="Times New Roman" panose="02020603050405020304" pitchFamily="18" charset="0"/>
              <a:buChar char="●"/>
              <a:defRPr/>
            </a:pPr>
            <a:endParaRPr lang="en-US" sz="2200" dirty="0" smtClean="0">
              <a:latin typeface="Times New Roman" panose="02020603050405020304" pitchFamily="18" charset="0"/>
            </a:endParaRPr>
          </a:p>
          <a:p>
            <a:pPr eaLnBrk="1" hangingPunct="1">
              <a:spcBef>
                <a:spcPts val="0"/>
              </a:spcBef>
              <a:buFont typeface="Times New Roman" panose="02020603050405020304" pitchFamily="18" charset="0"/>
              <a:buChar char="+"/>
              <a:defRPr/>
            </a:pPr>
            <a:r>
              <a:rPr lang="en-US" sz="2200" dirty="0" smtClean="0">
                <a:latin typeface="Times New Roman" panose="02020603050405020304" pitchFamily="18" charset="0"/>
              </a:rPr>
              <a:t>International Commission for the Conservation of Atlantic Tunas</a:t>
            </a:r>
          </a:p>
          <a:p>
            <a:pPr marL="0" indent="0" eaLnBrk="1" hangingPunct="1">
              <a:spcBef>
                <a:spcPts val="0"/>
              </a:spcBef>
              <a:buFont typeface="Wingdings 2" panose="05020102010507070707" pitchFamily="18" charset="2"/>
              <a:buNone/>
              <a:defRPr/>
            </a:pPr>
            <a:r>
              <a:rPr lang="en-US" sz="2400" dirty="0">
                <a:latin typeface="Times New Roman" panose="02020603050405020304" pitchFamily="18" charset="0"/>
              </a:rPr>
              <a:t>	</a:t>
            </a:r>
            <a:r>
              <a:rPr lang="en-US" sz="2400" dirty="0" smtClean="0">
                <a:latin typeface="Times New Roman" panose="02020603050405020304" pitchFamily="18" charset="0"/>
              </a:rPr>
              <a:t>							</a:t>
            </a:r>
          </a:p>
          <a:p>
            <a:pPr marL="0" indent="0" eaLnBrk="1" hangingPunct="1">
              <a:spcBef>
                <a:spcPts val="0"/>
              </a:spcBef>
              <a:buFont typeface="Wingdings 2" panose="05020102010507070707" pitchFamily="18" charset="2"/>
              <a:buNone/>
              <a:defRPr/>
            </a:pPr>
            <a:r>
              <a:rPr lang="en-US" sz="2400" dirty="0">
                <a:latin typeface="Times New Roman" panose="02020603050405020304" pitchFamily="18" charset="0"/>
              </a:rPr>
              <a:t>	</a:t>
            </a:r>
            <a:r>
              <a:rPr lang="en-US" sz="2400" dirty="0" smtClean="0">
                <a:latin typeface="Times New Roman" panose="02020603050405020304" pitchFamily="18" charset="0"/>
              </a:rPr>
              <a:t>							</a:t>
            </a:r>
            <a:endParaRPr lang="en-US" sz="2400" dirty="0">
              <a:latin typeface="Times New Roman" panose="02020603050405020304" pitchFamily="18" charset="0"/>
            </a:endParaRPr>
          </a:p>
          <a:p>
            <a:pPr eaLnBrk="1" hangingPunct="1">
              <a:spcBef>
                <a:spcPts val="0"/>
              </a:spcBef>
              <a:buFont typeface="Times New Roman" panose="02020603050405020304" pitchFamily="18" charset="0"/>
              <a:buChar char="+"/>
              <a:defRPr/>
            </a:pPr>
            <a:endParaRPr lang="en-US" sz="2400" dirty="0" smtClean="0">
              <a:latin typeface="Times New Roman" panose="02020603050405020304" pitchFamily="18" charset="0"/>
            </a:endParaRPr>
          </a:p>
          <a:p>
            <a:pPr eaLnBrk="1" hangingPunct="1">
              <a:buFont typeface="Times New Roman" panose="02020603050405020304" pitchFamily="18" charset="0"/>
              <a:buNone/>
              <a:defRPr/>
            </a:pPr>
            <a:endParaRPr lang="en-US" sz="2400" dirty="0" smtClean="0">
              <a:latin typeface="Times New Roman" panose="02020603050405020304" pitchFamily="18" charset="0"/>
            </a:endParaRPr>
          </a:p>
        </p:txBody>
      </p:sp>
      <p:pic>
        <p:nvPicPr>
          <p:cNvPr id="79876" name="Picture 3" descr="ConvAr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7588" y="2378075"/>
            <a:ext cx="46132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Rectangle 4"/>
          <p:cNvSpPr>
            <a:spLocks noChangeArrowheads="1"/>
          </p:cNvSpPr>
          <p:nvPr/>
        </p:nvSpPr>
        <p:spPr bwMode="auto">
          <a:xfrm>
            <a:off x="2992438" y="6259513"/>
            <a:ext cx="3194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1200" dirty="0">
                <a:latin typeface="Times New Roman" panose="02020603050405020304" pitchFamily="18" charset="0"/>
                <a:cs typeface="Times New Roman" panose="02020603050405020304" pitchFamily="18" charset="0"/>
              </a:rPr>
              <a:t>http://www.iccat.int/Images/misc/ConvArea.jpg</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B4FA27EC-D9BF-40C6-8AE1-8ADF8AFF80AA}" type="slidenum">
              <a:rPr lang="en-US" altLang="en-US" sz="1200" smtClean="0">
                <a:solidFill>
                  <a:srgbClr val="898989"/>
                </a:solidFill>
                <a:latin typeface="Calibri" panose="020F0502020204030204" pitchFamily="34" charset="0"/>
              </a:rPr>
              <a:pPr>
                <a:spcBef>
                  <a:spcPct val="0"/>
                </a:spcBef>
                <a:buClrTx/>
                <a:buSzTx/>
                <a:buFontTx/>
                <a:buNone/>
              </a:pPr>
              <a:t>64</a:t>
            </a:fld>
            <a:endParaRPr lang="en-US" altLang="en-US" sz="1200" smtClean="0">
              <a:solidFill>
                <a:srgbClr val="898989"/>
              </a:solidFill>
              <a:latin typeface="Calibri" panose="020F0502020204030204" pitchFamily="34" charset="0"/>
            </a:endParaRPr>
          </a:p>
        </p:txBody>
      </p:sp>
      <p:sp>
        <p:nvSpPr>
          <p:cNvPr id="80899" name="Rectangle 2"/>
          <p:cNvSpPr>
            <a:spLocks noGrp="1" noChangeArrowheads="1"/>
          </p:cNvSpPr>
          <p:nvPr>
            <p:ph idx="4294967295"/>
          </p:nvPr>
        </p:nvSpPr>
        <p:spPr>
          <a:xfrm>
            <a:off x="0" y="838200"/>
            <a:ext cx="8915400" cy="6400800"/>
          </a:xfrm>
        </p:spPr>
        <p:txBody>
          <a:bodyPr/>
          <a:lstStyle/>
          <a:p>
            <a:pPr lvl="1" eaLnBrk="1" hangingPunct="1">
              <a:buFont typeface="Symbol" panose="05050102010706020507" pitchFamily="18" charset="2"/>
              <a:buChar char="-"/>
            </a:pPr>
            <a:r>
              <a:rPr lang="en-US" altLang="en-US" sz="2200" dirty="0" smtClean="0">
                <a:latin typeface="Times New Roman" panose="02020603050405020304" pitchFamily="18" charset="0"/>
              </a:rPr>
              <a:t>ICCAT placed precaution on the “radar screen” in the 1990s</a:t>
            </a:r>
          </a:p>
          <a:p>
            <a:pPr lvl="1" eaLnBrk="1" hangingPunct="1">
              <a:buFont typeface="Times New Roman" panose="02020603050405020304" pitchFamily="18" charset="0"/>
              <a:buChar char="–"/>
            </a:pPr>
            <a:endParaRPr lang="en-US" altLang="en-US" sz="2200" dirty="0" smtClean="0">
              <a:latin typeface="Times New Roman" panose="02020603050405020304" pitchFamily="18" charset="0"/>
            </a:endParaRPr>
          </a:p>
          <a:p>
            <a:pPr lvl="2" eaLnBrk="1" hangingPunct="1">
              <a:buFont typeface="Times New Roman" panose="02020603050405020304" pitchFamily="18" charset="0"/>
              <a:buChar char="*"/>
            </a:pPr>
            <a:r>
              <a:rPr lang="en-US" altLang="en-US" sz="2200" dirty="0" smtClean="0">
                <a:latin typeface="Times New Roman" panose="02020603050405020304" pitchFamily="18" charset="0"/>
              </a:rPr>
              <a:t>The Ad Hoc Working Group on the Precautionary Approach was established in 1997 and a 1999 report made various recommendations to further facilitate implementation of the precautionary approach, e.g.,</a:t>
            </a:r>
          </a:p>
          <a:p>
            <a:pPr lvl="2" eaLnBrk="1" hangingPunct="1">
              <a:buFont typeface="Times New Roman" panose="02020603050405020304" pitchFamily="18" charset="0"/>
              <a:buChar char="*"/>
            </a:pPr>
            <a:endParaRPr lang="en-US" altLang="en-US" sz="2200" dirty="0" smtClean="0">
              <a:latin typeface="Times New Roman" panose="02020603050405020304" pitchFamily="18" charset="0"/>
            </a:endParaRPr>
          </a:p>
          <a:p>
            <a:pPr lvl="3" eaLnBrk="1" hangingPunct="1">
              <a:buFont typeface="Times New Roman" panose="02020603050405020304" pitchFamily="18" charset="0"/>
              <a:buChar char="&gt;"/>
            </a:pPr>
            <a:r>
              <a:rPr lang="en-US" altLang="en-US" sz="2200" dirty="0" smtClean="0">
                <a:latin typeface="Times New Roman" panose="02020603050405020304" pitchFamily="18" charset="0"/>
              </a:rPr>
              <a:t>Improving catch and</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bycatch information</a:t>
            </a:r>
            <a:br>
              <a:rPr lang="en-US" altLang="en-US" sz="2200" dirty="0" smtClean="0">
                <a:latin typeface="Times New Roman" panose="02020603050405020304" pitchFamily="18" charset="0"/>
              </a:rPr>
            </a:br>
            <a:endParaRPr lang="en-US" altLang="en-US" sz="2200" dirty="0" smtClean="0">
              <a:latin typeface="Times New Roman" panose="02020603050405020304" pitchFamily="18" charset="0"/>
            </a:endParaRPr>
          </a:p>
          <a:p>
            <a:pPr lvl="3" eaLnBrk="1" hangingPunct="1">
              <a:buFont typeface="Times New Roman" panose="02020603050405020304" pitchFamily="18" charset="0"/>
              <a:buChar char="&gt;"/>
            </a:pPr>
            <a:r>
              <a:rPr lang="en-US" altLang="en-US" sz="2200" dirty="0" smtClean="0">
                <a:latin typeface="Times New Roman" panose="02020603050405020304" pitchFamily="18" charset="0"/>
              </a:rPr>
              <a:t>Increasing funding at </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all levels including data </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collection, monitoring, </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enforcement and possibly</a:t>
            </a:r>
            <a:br>
              <a:rPr lang="en-US" altLang="en-US" sz="2200" dirty="0" smtClean="0">
                <a:latin typeface="Times New Roman" panose="02020603050405020304" pitchFamily="18" charset="0"/>
              </a:rPr>
            </a:br>
            <a:r>
              <a:rPr lang="en-US" altLang="en-US" sz="2200" dirty="0" smtClean="0">
                <a:latin typeface="Times New Roman" panose="02020603050405020304" pitchFamily="18" charset="0"/>
              </a:rPr>
              <a:t>large tagging experiments </a:t>
            </a:r>
          </a:p>
          <a:p>
            <a:pPr lvl="2" eaLnBrk="1" hangingPunct="1">
              <a:buFont typeface="Times New Roman" panose="02020603050405020304" pitchFamily="18" charset="0"/>
              <a:buNone/>
            </a:pPr>
            <a:endParaRPr lang="en-US" altLang="en-US" dirty="0" smtClean="0">
              <a:latin typeface="Times New Roman" panose="02020603050405020304" pitchFamily="18" charset="0"/>
            </a:endParaRPr>
          </a:p>
          <a:p>
            <a:pPr eaLnBrk="1" hangingPunct="1"/>
            <a:endParaRPr lang="en-US" altLang="en-US" sz="2400" dirty="0" smtClean="0"/>
          </a:p>
        </p:txBody>
      </p:sp>
      <p:pic>
        <p:nvPicPr>
          <p:cNvPr id="8090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4850" y="2971799"/>
            <a:ext cx="4281950" cy="274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C23032B2-6678-44CC-8757-9767A13F014A}" type="slidenum">
              <a:rPr lang="en-US" altLang="en-US" sz="1200" smtClean="0">
                <a:solidFill>
                  <a:srgbClr val="898989"/>
                </a:solidFill>
                <a:latin typeface="Calibri" panose="020F0502020204030204" pitchFamily="34" charset="0"/>
              </a:rPr>
              <a:pPr>
                <a:spcBef>
                  <a:spcPct val="0"/>
                </a:spcBef>
                <a:buClrTx/>
                <a:buSzTx/>
                <a:buFontTx/>
                <a:buNone/>
              </a:pPr>
              <a:t>65</a:t>
            </a:fld>
            <a:endParaRPr lang="en-US" altLang="en-US" sz="1200" smtClean="0">
              <a:solidFill>
                <a:srgbClr val="898989"/>
              </a:solidFill>
              <a:latin typeface="Calibri" panose="020F0502020204030204" pitchFamily="34" charset="0"/>
            </a:endParaRPr>
          </a:p>
        </p:txBody>
      </p:sp>
      <p:sp>
        <p:nvSpPr>
          <p:cNvPr id="81923" name="Rectangle 2"/>
          <p:cNvSpPr>
            <a:spLocks noGrp="1" noChangeArrowheads="1"/>
          </p:cNvSpPr>
          <p:nvPr>
            <p:ph idx="4294967295"/>
          </p:nvPr>
        </p:nvSpPr>
        <p:spPr>
          <a:xfrm>
            <a:off x="0" y="788988"/>
            <a:ext cx="8958263" cy="3429000"/>
          </a:xfrm>
        </p:spPr>
        <p:txBody>
          <a:bodyPr/>
          <a:lstStyle/>
          <a:p>
            <a:pPr lvl="1" eaLnBrk="1" hangingPunct="1">
              <a:buFont typeface="Symbol" panose="05050102010706020507" pitchFamily="18" charset="2"/>
              <a:buChar char="-"/>
            </a:pPr>
            <a:r>
              <a:rPr lang="en-US" altLang="en-US" sz="2200" dirty="0" smtClean="0">
                <a:latin typeface="Times New Roman" panose="02020603050405020304" pitchFamily="18" charset="0"/>
              </a:rPr>
              <a:t>However, ICCAT has largely ignored precaution in practice</a:t>
            </a:r>
          </a:p>
          <a:p>
            <a:pPr lvl="1" eaLnBrk="1" hangingPunct="1">
              <a:buFont typeface="Symbol" panose="05050102010706020507" pitchFamily="18" charset="2"/>
              <a:buChar char="-"/>
            </a:pPr>
            <a:endParaRPr lang="en-US" altLang="en-US" sz="2200" dirty="0" smtClean="0">
              <a:latin typeface="Times New Roman" panose="02020603050405020304" pitchFamily="18" charset="0"/>
            </a:endParaRPr>
          </a:p>
          <a:p>
            <a:pPr lvl="2" eaLnBrk="1" hangingPunct="1">
              <a:buFont typeface="Times New Roman" panose="02020603050405020304" pitchFamily="18" charset="0"/>
              <a:buChar char="*"/>
            </a:pPr>
            <a:r>
              <a:rPr lang="en-US" altLang="en-US" sz="2200" dirty="0" smtClean="0">
                <a:latin typeface="Times New Roman" panose="02020603050405020304" pitchFamily="18" charset="0"/>
              </a:rPr>
              <a:t>The ICCAT Convention is at odds with the precautionary approach advocated by the 1995 UN Fish Stocks Agreement</a:t>
            </a:r>
          </a:p>
          <a:p>
            <a:pPr lvl="2" eaLnBrk="1" hangingPunct="1">
              <a:buFont typeface="Times New Roman" panose="02020603050405020304" pitchFamily="18" charset="0"/>
              <a:buChar char="*"/>
            </a:pPr>
            <a:endParaRPr lang="en-US" altLang="en-US" sz="2200" dirty="0" smtClean="0">
              <a:latin typeface="Times New Roman" panose="02020603050405020304" pitchFamily="18" charset="0"/>
            </a:endParaRPr>
          </a:p>
          <a:p>
            <a:pPr lvl="3" eaLnBrk="1" hangingPunct="1">
              <a:buFont typeface="Times New Roman" panose="02020603050405020304" pitchFamily="18" charset="0"/>
              <a:buChar char="&gt;"/>
            </a:pPr>
            <a:r>
              <a:rPr lang="en-US" altLang="en-US" sz="2200" dirty="0" smtClean="0">
                <a:latin typeface="Times New Roman" panose="02020603050405020304" pitchFamily="18" charset="0"/>
              </a:rPr>
              <a:t>The Convention elevates maximum sustainable yield as the overall management target (the point to aspire to)</a:t>
            </a:r>
          </a:p>
          <a:p>
            <a:pPr lvl="3" eaLnBrk="1" hangingPunct="1">
              <a:buFont typeface="Times New Roman" panose="02020603050405020304" pitchFamily="18" charset="0"/>
              <a:buChar char="&gt;"/>
            </a:pPr>
            <a:r>
              <a:rPr lang="en-US" altLang="en-US" sz="2200" dirty="0" smtClean="0">
                <a:latin typeface="Times New Roman" panose="02020603050405020304" pitchFamily="18" charset="0"/>
              </a:rPr>
              <a:t>The Fish Stocks Agreement suggests MSY as a limit reference point (the point to avoid)</a:t>
            </a:r>
          </a:p>
        </p:txBody>
      </p:sp>
      <p:pic>
        <p:nvPicPr>
          <p:cNvPr id="8192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79912" y="3961607"/>
            <a:ext cx="3544888"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347B1B74-2340-43EC-8BC1-EC2DC4C998EB}" type="slidenum">
              <a:rPr lang="en-US" altLang="en-US" sz="1200" smtClean="0">
                <a:solidFill>
                  <a:srgbClr val="898989"/>
                </a:solidFill>
                <a:latin typeface="Calibri" panose="020F0502020204030204" pitchFamily="34" charset="0"/>
              </a:rPr>
              <a:pPr>
                <a:spcBef>
                  <a:spcPct val="0"/>
                </a:spcBef>
                <a:buClrTx/>
                <a:buSzTx/>
                <a:buFontTx/>
                <a:buNone/>
              </a:pPr>
              <a:t>66</a:t>
            </a:fld>
            <a:endParaRPr lang="en-US" altLang="en-US" sz="1200" smtClean="0">
              <a:solidFill>
                <a:srgbClr val="898989"/>
              </a:solidFill>
              <a:latin typeface="Calibri" panose="020F0502020204030204" pitchFamily="34" charset="0"/>
            </a:endParaRPr>
          </a:p>
        </p:txBody>
      </p:sp>
      <p:sp>
        <p:nvSpPr>
          <p:cNvPr id="82947" name="Rectangle 2"/>
          <p:cNvSpPr>
            <a:spLocks noGrp="1" noChangeArrowheads="1"/>
          </p:cNvSpPr>
          <p:nvPr>
            <p:ph idx="4294967295"/>
          </p:nvPr>
        </p:nvSpPr>
        <p:spPr>
          <a:xfrm>
            <a:off x="-76200" y="762000"/>
            <a:ext cx="8763000" cy="6629400"/>
          </a:xfrm>
        </p:spPr>
        <p:txBody>
          <a:bodyPr/>
          <a:lstStyle/>
          <a:p>
            <a:pPr lvl="2" eaLnBrk="1" hangingPunct="1">
              <a:buFont typeface="Times New Roman" panose="02020603050405020304" pitchFamily="18" charset="0"/>
              <a:buChar char="*"/>
            </a:pPr>
            <a:r>
              <a:rPr lang="en-US" altLang="en-US" sz="2200" dirty="0" smtClean="0">
                <a:latin typeface="Times New Roman" panose="02020603050405020304" pitchFamily="18" charset="0"/>
                <a:cs typeface="Times New Roman" panose="02020603050405020304" pitchFamily="18" charset="0"/>
              </a:rPr>
              <a:t>ICCAT </a:t>
            </a:r>
            <a:r>
              <a:rPr lang="en-US" altLang="en-US" sz="2200" u="sng" dirty="0" smtClean="0">
                <a:latin typeface="Times New Roman" panose="02020603050405020304" pitchFamily="18" charset="0"/>
                <a:cs typeface="Times New Roman" panose="02020603050405020304" pitchFamily="18" charset="0"/>
              </a:rPr>
              <a:t>notoriously</a:t>
            </a:r>
            <a:r>
              <a:rPr lang="en-US" altLang="en-US" sz="2200" dirty="0" smtClean="0">
                <a:latin typeface="Times New Roman" panose="02020603050405020304" pitchFamily="18" charset="0"/>
                <a:cs typeface="Times New Roman" panose="02020603050405020304" pitchFamily="18" charset="0"/>
              </a:rPr>
              <a:t> failed for many years to follow its own scientific advice for conserving </a:t>
            </a:r>
            <a:r>
              <a:rPr lang="en-US" altLang="en-US" sz="2200" dirty="0" err="1" smtClean="0">
                <a:latin typeface="Times New Roman" panose="02020603050405020304" pitchFamily="18" charset="0"/>
                <a:cs typeface="Times New Roman" panose="02020603050405020304" pitchFamily="18" charset="0"/>
              </a:rPr>
              <a:t>bluefin</a:t>
            </a:r>
            <a:r>
              <a:rPr lang="en-US" altLang="en-US" sz="2200" dirty="0" smtClean="0">
                <a:latin typeface="Times New Roman" panose="02020603050405020304" pitchFamily="18" charset="0"/>
                <a:cs typeface="Times New Roman" panose="02020603050405020304" pitchFamily="18" charset="0"/>
              </a:rPr>
              <a:t> tuna in the Eastern Atlantic and Mediterranean Sea</a:t>
            </a:r>
          </a:p>
          <a:p>
            <a:pPr lvl="2" eaLnBrk="1" hangingPunct="1">
              <a:buFont typeface="Times New Roman" panose="02020603050405020304" pitchFamily="18" charset="0"/>
              <a:buChar char="*"/>
            </a:pPr>
            <a:endParaRPr lang="en-US" altLang="en-US" sz="2200" dirty="0" smtClean="0">
              <a:latin typeface="Times New Roman" panose="02020603050405020304" pitchFamily="18" charset="0"/>
              <a:cs typeface="Times New Roman" panose="02020603050405020304" pitchFamily="18" charset="0"/>
            </a:endParaRPr>
          </a:p>
          <a:p>
            <a:pPr lvl="3" eaLnBrk="1" hangingPunct="1">
              <a:buFont typeface="Times New Roman" panose="02020603050405020304" pitchFamily="18" charset="0"/>
              <a:buChar char="&gt;"/>
            </a:pPr>
            <a:endParaRPr lang="en-US" altLang="en-US" sz="2200" dirty="0" smtClean="0">
              <a:latin typeface="Times New Roman" panose="02020603050405020304" pitchFamily="18" charset="0"/>
              <a:cs typeface="Times New Roman" panose="02020603050405020304" pitchFamily="18" charset="0"/>
            </a:endParaRPr>
          </a:p>
          <a:p>
            <a:pPr lvl="1" eaLnBrk="1" hangingPunct="1">
              <a:buFont typeface="Times New Roman" panose="02020603050405020304" pitchFamily="18" charset="0"/>
              <a:buNone/>
            </a:pPr>
            <a:endParaRPr lang="en-US" altLang="en-US" sz="2200" dirty="0" smtClean="0">
              <a:latin typeface="Times New Roman" panose="02020603050405020304" pitchFamily="18" charset="0"/>
              <a:cs typeface="Times New Roman" panose="02020603050405020304" pitchFamily="18" charset="0"/>
            </a:endParaRPr>
          </a:p>
          <a:p>
            <a:pPr lvl="1" eaLnBrk="1" hangingPunct="1">
              <a:buFont typeface="Times New Roman" panose="02020603050405020304" pitchFamily="18" charset="0"/>
              <a:buNone/>
            </a:pPr>
            <a:endParaRPr lang="en-US" altLang="en-US" sz="2200" dirty="0" smtClean="0">
              <a:latin typeface="Times New Roman" panose="02020603050405020304" pitchFamily="18" charset="0"/>
              <a:cs typeface="Times New Roman" panose="02020603050405020304" pitchFamily="18" charset="0"/>
            </a:endParaRPr>
          </a:p>
          <a:p>
            <a:pPr lvl="3" eaLnBrk="1" hangingPunct="1">
              <a:buFont typeface="Times New Roman" panose="02020603050405020304" pitchFamily="18" charset="0"/>
              <a:buNone/>
            </a:pPr>
            <a:r>
              <a:rPr lang="en-US" altLang="en-US" sz="2200" dirty="0" smtClean="0">
                <a:latin typeface="Times New Roman" panose="02020603050405020304" pitchFamily="18" charset="0"/>
                <a:cs typeface="Times New Roman" panose="02020603050405020304" pitchFamily="18" charset="0"/>
              </a:rPr>
              <a:t>				</a:t>
            </a:r>
          </a:p>
          <a:p>
            <a:pPr lvl="3" eaLnBrk="1" hangingPunct="1">
              <a:buFont typeface="Times New Roman" panose="02020603050405020304" pitchFamily="18" charset="0"/>
              <a:buChar char="&gt;"/>
            </a:pPr>
            <a:r>
              <a:rPr lang="en-US" altLang="en-US" sz="2200" dirty="0" smtClean="0">
                <a:latin typeface="Times New Roman" panose="02020603050405020304" pitchFamily="18" charset="0"/>
                <a:cs typeface="Times New Roman" panose="02020603050405020304" pitchFamily="18" charset="0"/>
              </a:rPr>
              <a:t>In 2007, ICCAT scientists advised the short-term MSY catch level would be on the order </a:t>
            </a:r>
            <a:r>
              <a:rPr lang="en-US" altLang="en-US" sz="2200" i="1" dirty="0" smtClean="0">
                <a:latin typeface="Times New Roman" panose="02020603050405020304" pitchFamily="18" charset="0"/>
                <a:cs typeface="Times New Roman" panose="02020603050405020304" pitchFamily="18" charset="0"/>
              </a:rPr>
              <a:t>15,000 </a:t>
            </a:r>
            <a:r>
              <a:rPr lang="en-US" altLang="en-US" sz="2200" i="1" dirty="0" err="1" smtClean="0">
                <a:latin typeface="Times New Roman" panose="02020603050405020304" pitchFamily="18" charset="0"/>
                <a:cs typeface="Times New Roman" panose="02020603050405020304" pitchFamily="18" charset="0"/>
              </a:rPr>
              <a:t>tonnes</a:t>
            </a:r>
            <a:endParaRPr lang="en-US" altLang="en-US" sz="2200" i="1" dirty="0" smtClean="0">
              <a:latin typeface="Times New Roman" panose="02020603050405020304" pitchFamily="18" charset="0"/>
              <a:cs typeface="Times New Roman" panose="02020603050405020304" pitchFamily="18" charset="0"/>
            </a:endParaRPr>
          </a:p>
          <a:p>
            <a:pPr lvl="3" eaLnBrk="1" hangingPunct="1">
              <a:buFont typeface="Times New Roman" panose="02020603050405020304" pitchFamily="18" charset="0"/>
              <a:buChar char="&gt;"/>
            </a:pPr>
            <a:endParaRPr lang="en-US" altLang="en-US" sz="1400" dirty="0" smtClean="0">
              <a:latin typeface="Times New Roman" panose="02020603050405020304" pitchFamily="18" charset="0"/>
              <a:cs typeface="Times New Roman" panose="02020603050405020304" pitchFamily="18" charset="0"/>
            </a:endParaRPr>
          </a:p>
          <a:p>
            <a:pPr lvl="3" eaLnBrk="1" hangingPunct="1">
              <a:buFont typeface="Times New Roman" panose="02020603050405020304" pitchFamily="18" charset="0"/>
              <a:buChar char="&gt;"/>
            </a:pPr>
            <a:r>
              <a:rPr lang="en-US" altLang="en-US" sz="2200" dirty="0" smtClean="0">
                <a:latin typeface="Times New Roman" panose="02020603050405020304" pitchFamily="18" charset="0"/>
                <a:cs typeface="Times New Roman" panose="02020603050405020304" pitchFamily="18" charset="0"/>
              </a:rPr>
              <a:t>SCRS scientists expressed great concerns regarding the over-fishing and under-reporting of </a:t>
            </a:r>
            <a:r>
              <a:rPr lang="en-US" altLang="en-US" sz="2200" dirty="0" err="1" smtClean="0">
                <a:latin typeface="Times New Roman" panose="02020603050405020304" pitchFamily="18" charset="0"/>
                <a:cs typeface="Times New Roman" panose="02020603050405020304" pitchFamily="18" charset="0"/>
              </a:rPr>
              <a:t>bluefin</a:t>
            </a:r>
            <a:r>
              <a:rPr lang="en-US" altLang="en-US" sz="2200" dirty="0" smtClean="0">
                <a:latin typeface="Times New Roman" panose="02020603050405020304" pitchFamily="18" charset="0"/>
                <a:cs typeface="Times New Roman" panose="02020603050405020304" pitchFamily="18" charset="0"/>
              </a:rPr>
              <a:t> catches and indicated the 2003-2004 mortality rate may have been more than three times the level permitting the stock to stabilize at the MSY reference point</a:t>
            </a:r>
          </a:p>
          <a:p>
            <a:pPr lvl="3" eaLnBrk="1" hangingPunct="1">
              <a:buFont typeface="Times New Roman" panose="02020603050405020304" pitchFamily="18" charset="0"/>
              <a:buChar char="&gt;"/>
            </a:pPr>
            <a:endParaRPr lang="en-US" altLang="en-US" sz="2400" dirty="0" smtClean="0">
              <a:latin typeface="Times New Roman" panose="02020603050405020304" pitchFamily="18" charset="0"/>
            </a:endParaRPr>
          </a:p>
        </p:txBody>
      </p:sp>
      <p:pic>
        <p:nvPicPr>
          <p:cNvPr id="82948" name="Picture 3" descr="bf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020765"/>
            <a:ext cx="382905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Text Box 4"/>
          <p:cNvSpPr txBox="1">
            <a:spLocks noChangeArrowheads="1"/>
          </p:cNvSpPr>
          <p:nvPr/>
        </p:nvSpPr>
        <p:spPr bwMode="auto">
          <a:xfrm>
            <a:off x="4572000" y="3372155"/>
            <a:ext cx="4572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1200" dirty="0">
                <a:latin typeface="Calibri" panose="020F0502020204030204" pitchFamily="34" charset="0"/>
              </a:rPr>
              <a:t>http://www.iccat.int/Images/species/bft1.gif</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B131BA1E-AFCF-4534-81E6-61054C6EE0A5}" type="slidenum">
              <a:rPr lang="en-US" altLang="en-US" sz="1200" smtClean="0">
                <a:solidFill>
                  <a:srgbClr val="898989"/>
                </a:solidFill>
                <a:latin typeface="Calibri" panose="020F0502020204030204" pitchFamily="34" charset="0"/>
              </a:rPr>
              <a:pPr>
                <a:spcBef>
                  <a:spcPct val="0"/>
                </a:spcBef>
                <a:buClrTx/>
                <a:buSzTx/>
                <a:buFontTx/>
                <a:buNone/>
              </a:pPr>
              <a:t>67</a:t>
            </a:fld>
            <a:endParaRPr lang="en-US" altLang="en-US" sz="1200" smtClean="0">
              <a:solidFill>
                <a:srgbClr val="898989"/>
              </a:solidFill>
              <a:latin typeface="Calibri" panose="020F0502020204030204" pitchFamily="34" charset="0"/>
            </a:endParaRPr>
          </a:p>
        </p:txBody>
      </p:sp>
      <p:sp>
        <p:nvSpPr>
          <p:cNvPr id="83971" name="Rectangle 2"/>
          <p:cNvSpPr>
            <a:spLocks noGrp="1" noChangeArrowheads="1"/>
          </p:cNvSpPr>
          <p:nvPr>
            <p:ph idx="4294967295"/>
          </p:nvPr>
        </p:nvSpPr>
        <p:spPr>
          <a:xfrm>
            <a:off x="-152400" y="914400"/>
            <a:ext cx="8991600" cy="6629400"/>
          </a:xfrm>
        </p:spPr>
        <p:txBody>
          <a:bodyPr/>
          <a:lstStyle/>
          <a:p>
            <a:pPr lvl="3" eaLnBrk="1" hangingPunct="1">
              <a:buFont typeface="Times New Roman" panose="02020603050405020304" pitchFamily="18" charset="0"/>
              <a:buChar char="&gt;"/>
            </a:pPr>
            <a:r>
              <a:rPr lang="en-US" altLang="en-US" sz="2200" dirty="0" smtClean="0">
                <a:latin typeface="Times New Roman" panose="02020603050405020304" pitchFamily="18" charset="0"/>
              </a:rPr>
              <a:t>The Contracting Parties adopted a 15 Year recovery plan for </a:t>
            </a:r>
            <a:r>
              <a:rPr lang="en-US" altLang="en-US" sz="2200" dirty="0" err="1" smtClean="0">
                <a:latin typeface="Times New Roman" panose="02020603050405020304" pitchFamily="18" charset="0"/>
              </a:rPr>
              <a:t>bluefin</a:t>
            </a:r>
            <a:r>
              <a:rPr lang="en-US" altLang="en-US" sz="2200" dirty="0" smtClean="0">
                <a:latin typeface="Times New Roman" panose="02020603050405020304" pitchFamily="18" charset="0"/>
              </a:rPr>
              <a:t> tuna in the East Atlantic and Mediterranean (Recommendation 06-05) starting in 2007</a:t>
            </a:r>
          </a:p>
          <a:p>
            <a:pPr lvl="3" eaLnBrk="1" hangingPunct="1">
              <a:buFont typeface="Times New Roman" panose="02020603050405020304" pitchFamily="18" charset="0"/>
              <a:buChar char="*"/>
            </a:pPr>
            <a:endParaRPr lang="en-US" altLang="en-US" sz="2200" dirty="0" smtClean="0">
              <a:latin typeface="Times New Roman" panose="02020603050405020304" pitchFamily="18" charset="0"/>
            </a:endParaRPr>
          </a:p>
          <a:p>
            <a:pPr lvl="3" eaLnBrk="1" hangingPunct="1">
              <a:buFont typeface="Times New Roman" panose="02020603050405020304" pitchFamily="18" charset="0"/>
              <a:buChar char="&gt;"/>
            </a:pPr>
            <a:r>
              <a:rPr lang="en-US" altLang="en-US" sz="2200" dirty="0" smtClean="0">
                <a:latin typeface="Times New Roman" panose="02020603050405020304" pitchFamily="18" charset="0"/>
              </a:rPr>
              <a:t>TACs set at 29,500t (2007), 28,500t (2008),                                      27,500t (2009) and 25,500t (2010)</a:t>
            </a:r>
          </a:p>
          <a:p>
            <a:pPr lvl="3" eaLnBrk="1" hangingPunct="1">
              <a:buFont typeface="Times New Roman" panose="02020603050405020304" pitchFamily="18" charset="0"/>
              <a:buChar char="&gt;"/>
            </a:pPr>
            <a:endParaRPr lang="en-US" altLang="en-US" sz="2200" dirty="0" smtClean="0">
              <a:latin typeface="Times New Roman" panose="02020603050405020304" pitchFamily="18" charset="0"/>
            </a:endParaRPr>
          </a:p>
          <a:p>
            <a:pPr lvl="3" eaLnBrk="1" hangingPunct="1">
              <a:buFont typeface="Times New Roman" panose="02020603050405020304" pitchFamily="18" charset="0"/>
              <a:buChar char="&gt;"/>
            </a:pPr>
            <a:r>
              <a:rPr lang="en-US" altLang="en-US" sz="2200" dirty="0" smtClean="0">
                <a:latin typeface="Times New Roman" panose="02020603050405020304" pitchFamily="18" charset="0"/>
              </a:rPr>
              <a:t>Such high TACs in light of uncertainties over catch rates and biological parameters caused considerable critiques from NGOs</a:t>
            </a:r>
          </a:p>
          <a:p>
            <a:pPr lvl="3" eaLnBrk="1" hangingPunct="1">
              <a:buFont typeface="Times New Roman" panose="02020603050405020304" pitchFamily="18" charset="0"/>
              <a:buChar char="&gt;"/>
            </a:pPr>
            <a:endParaRPr lang="en-US" altLang="en-US" sz="2200" dirty="0" smtClean="0">
              <a:latin typeface="Times New Roman" panose="02020603050405020304" pitchFamily="18" charset="0"/>
            </a:endParaRPr>
          </a:p>
          <a:p>
            <a:pPr lvl="4" eaLnBrk="1" hangingPunct="1">
              <a:buFont typeface="Times New Roman" panose="02020603050405020304" pitchFamily="18" charset="0"/>
              <a:buChar char="†"/>
            </a:pPr>
            <a:r>
              <a:rPr lang="en-US" altLang="en-US" sz="2200" dirty="0" smtClean="0">
                <a:latin typeface="Times New Roman" panose="02020603050405020304" pitchFamily="18" charset="0"/>
              </a:rPr>
              <a:t>Recovery plan is in fact a “collapse plan” (Dr. </a:t>
            </a:r>
            <a:r>
              <a:rPr lang="en-US" altLang="en-US" sz="2200" dirty="0" err="1" smtClean="0">
                <a:latin typeface="Times New Roman" panose="02020603050405020304" pitchFamily="18" charset="0"/>
              </a:rPr>
              <a:t>Sergi</a:t>
            </a:r>
            <a:r>
              <a:rPr lang="en-US" altLang="en-US" sz="2200" dirty="0" smtClean="0">
                <a:latin typeface="Times New Roman" panose="02020603050405020304" pitchFamily="18" charset="0"/>
              </a:rPr>
              <a:t> </a:t>
            </a:r>
            <a:r>
              <a:rPr lang="en-US" altLang="en-US" sz="2200" dirty="0" err="1" smtClean="0">
                <a:latin typeface="Times New Roman" panose="02020603050405020304" pitchFamily="18" charset="0"/>
              </a:rPr>
              <a:t>Tudela</a:t>
            </a:r>
            <a:r>
              <a:rPr lang="en-US" altLang="en-US" sz="2200" dirty="0" smtClean="0">
                <a:latin typeface="Times New Roman" panose="02020603050405020304" pitchFamily="18" charset="0"/>
              </a:rPr>
              <a:t>, Head of Fisheries Programme, WWF Mediterranean)</a:t>
            </a:r>
          </a:p>
          <a:p>
            <a:pPr lvl="4" eaLnBrk="1" hangingPunct="1">
              <a:buFont typeface="Times New Roman" panose="02020603050405020304" pitchFamily="18" charset="0"/>
              <a:buChar char="†"/>
            </a:pPr>
            <a:r>
              <a:rPr lang="en-US" altLang="en-US" sz="2200" dirty="0" smtClean="0">
                <a:latin typeface="Times New Roman" panose="02020603050405020304" pitchFamily="18" charset="0"/>
              </a:rPr>
              <a:t>ICCAT might be called “the International Conspiracy To Catch All Tuna” (Carl </a:t>
            </a:r>
            <a:r>
              <a:rPr lang="en-US" altLang="en-US" sz="2200" dirty="0" err="1" smtClean="0">
                <a:latin typeface="Times New Roman" panose="02020603050405020304" pitchFamily="18" charset="0"/>
              </a:rPr>
              <a:t>Safina</a:t>
            </a:r>
            <a:r>
              <a:rPr lang="en-US" altLang="en-US" sz="2200" dirty="0" smtClean="0">
                <a:latin typeface="Times New Roman" panose="02020603050405020304" pitchFamily="18" charset="0"/>
              </a:rPr>
              <a:t>, Blue Ocean Institute)</a:t>
            </a:r>
          </a:p>
        </p:txBody>
      </p:sp>
      <p:pic>
        <p:nvPicPr>
          <p:cNvPr id="8397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752600"/>
            <a:ext cx="2514600" cy="17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4CF74E23-2D35-48BC-BB42-C2D62BEA3456}" type="slidenum">
              <a:rPr lang="en-US" altLang="en-US" sz="1200" smtClean="0">
                <a:solidFill>
                  <a:srgbClr val="898989"/>
                </a:solidFill>
                <a:latin typeface="Calibri" panose="020F0502020204030204" pitchFamily="34" charset="0"/>
              </a:rPr>
              <a:pPr>
                <a:spcBef>
                  <a:spcPct val="0"/>
                </a:spcBef>
                <a:buClrTx/>
                <a:buSzTx/>
                <a:buFontTx/>
                <a:buNone/>
              </a:pPr>
              <a:t>68</a:t>
            </a:fld>
            <a:endParaRPr lang="en-US" altLang="en-US" sz="1200" smtClean="0">
              <a:solidFill>
                <a:srgbClr val="898989"/>
              </a:solidFill>
              <a:latin typeface="Calibri" panose="020F0502020204030204" pitchFamily="34" charset="0"/>
            </a:endParaRPr>
          </a:p>
        </p:txBody>
      </p:sp>
      <p:sp>
        <p:nvSpPr>
          <p:cNvPr id="84995" name="Content Placeholder 2"/>
          <p:cNvSpPr>
            <a:spLocks noGrp="1"/>
          </p:cNvSpPr>
          <p:nvPr>
            <p:ph idx="4294967295"/>
          </p:nvPr>
        </p:nvSpPr>
        <p:spPr>
          <a:xfrm>
            <a:off x="-381000" y="762000"/>
            <a:ext cx="9296400" cy="6629400"/>
          </a:xfrm>
        </p:spPr>
        <p:txBody>
          <a:bodyPr/>
          <a:lstStyle/>
          <a:p>
            <a:pPr lvl="3" eaLnBrk="1" hangingPunct="1">
              <a:spcBef>
                <a:spcPct val="0"/>
              </a:spcBef>
              <a:buFont typeface="Times New Roman" panose="02020603050405020304" pitchFamily="18" charset="0"/>
              <a:buChar char="&gt;"/>
            </a:pPr>
            <a:r>
              <a:rPr lang="en-US" altLang="en-US" sz="2100" dirty="0" smtClean="0">
                <a:latin typeface="Times New Roman" panose="02020603050405020304" pitchFamily="18" charset="0"/>
                <a:cs typeface="Times New Roman" panose="02020603050405020304" pitchFamily="18" charset="0"/>
              </a:rPr>
              <a:t>In 2008, ICCAT recommended further reduction of the “recovery plan” TACs </a:t>
            </a:r>
          </a:p>
          <a:p>
            <a:pPr lvl="4" eaLnBrk="1" hangingPunct="1">
              <a:spcBef>
                <a:spcPct val="0"/>
              </a:spcBef>
              <a:buFont typeface="Times New Roman" panose="02020603050405020304" pitchFamily="18" charset="0"/>
              <a:buChar char="†"/>
            </a:pPr>
            <a:r>
              <a:rPr lang="en-US" altLang="en-US" sz="2100" dirty="0" smtClean="0">
                <a:latin typeface="Times New Roman" panose="02020603050405020304" pitchFamily="18" charset="0"/>
                <a:cs typeface="Times New Roman" panose="02020603050405020304" pitchFamily="18" charset="0"/>
              </a:rPr>
              <a:t>22,000t for 2009, 19,950t for 2010, 18,500t for 2011 </a:t>
            </a:r>
          </a:p>
          <a:p>
            <a:pPr lvl="4" eaLnBrk="1" hangingPunct="1">
              <a:spcBef>
                <a:spcPct val="0"/>
              </a:spcBef>
              <a:buFont typeface="Times New Roman" panose="02020603050405020304" pitchFamily="18" charset="0"/>
              <a:buChar char="†"/>
            </a:pPr>
            <a:r>
              <a:rPr lang="en-US" altLang="en-US" sz="2100" dirty="0" smtClean="0">
                <a:latin typeface="Times New Roman" panose="02020603050405020304" pitchFamily="18" charset="0"/>
                <a:cs typeface="Times New Roman" panose="02020603050405020304" pitchFamily="18" charset="0"/>
              </a:rPr>
              <a:t>But still not in accord with scientific advice</a:t>
            </a:r>
          </a:p>
          <a:p>
            <a:pPr lvl="4" eaLnBrk="1" hangingPunct="1">
              <a:spcBef>
                <a:spcPct val="0"/>
              </a:spcBef>
              <a:buFont typeface="Times New Roman" panose="02020603050405020304" pitchFamily="18" charset="0"/>
              <a:buChar char="†"/>
            </a:pPr>
            <a:endParaRPr lang="en-US" altLang="en-US" sz="1400" dirty="0" smtClean="0">
              <a:latin typeface="Times New Roman" panose="02020603050405020304" pitchFamily="18" charset="0"/>
              <a:cs typeface="Times New Roman" panose="02020603050405020304" pitchFamily="18" charset="0"/>
            </a:endParaRPr>
          </a:p>
          <a:p>
            <a:pPr lvl="3" eaLnBrk="1" hangingPunct="1">
              <a:spcBef>
                <a:spcPct val="0"/>
              </a:spcBef>
              <a:buFont typeface="Times New Roman" panose="02020603050405020304" pitchFamily="18" charset="0"/>
              <a:buChar char="&gt;"/>
            </a:pPr>
            <a:r>
              <a:rPr lang="en-US" altLang="en-US" sz="2100" dirty="0" smtClean="0">
                <a:latin typeface="Times New Roman" panose="02020603050405020304" pitchFamily="18" charset="0"/>
                <a:cs typeface="Times New Roman" panose="02020603050405020304" pitchFamily="18" charset="0"/>
              </a:rPr>
              <a:t>USA announced it would support Monaco’s proposal to list Atlantic </a:t>
            </a:r>
            <a:r>
              <a:rPr lang="en-US" altLang="en-US" sz="2100" dirty="0" err="1" smtClean="0">
                <a:latin typeface="Times New Roman" panose="02020603050405020304" pitchFamily="18" charset="0"/>
                <a:cs typeface="Times New Roman" panose="02020603050405020304" pitchFamily="18" charset="0"/>
              </a:rPr>
              <a:t>bluefin</a:t>
            </a:r>
            <a:r>
              <a:rPr lang="en-US" altLang="en-US" sz="2100" dirty="0" smtClean="0">
                <a:latin typeface="Times New Roman" panose="02020603050405020304" pitchFamily="18" charset="0"/>
                <a:cs typeface="Times New Roman" panose="02020603050405020304" pitchFamily="18" charset="0"/>
              </a:rPr>
              <a:t> tuna under CITES to prohibit international trade unless strong and definitive actions were taken at the November 2009 ICCAT meeting in Brazil such as</a:t>
            </a:r>
          </a:p>
          <a:p>
            <a:pPr lvl="4" eaLnBrk="1" hangingPunct="1">
              <a:spcBef>
                <a:spcPct val="0"/>
              </a:spcBef>
              <a:buFont typeface="Times New Roman" panose="02020603050405020304" pitchFamily="18" charset="0"/>
              <a:buChar char="†"/>
            </a:pPr>
            <a:r>
              <a:rPr lang="en-US" altLang="en-US" sz="2100" dirty="0" smtClean="0">
                <a:latin typeface="Times New Roman" panose="02020603050405020304" pitchFamily="18" charset="0"/>
                <a:cs typeface="Times New Roman" panose="02020603050405020304" pitchFamily="18" charset="0"/>
              </a:rPr>
              <a:t>Setting responsible science-based quotas</a:t>
            </a:r>
          </a:p>
          <a:p>
            <a:pPr lvl="4" eaLnBrk="1" hangingPunct="1">
              <a:spcBef>
                <a:spcPct val="0"/>
              </a:spcBef>
              <a:buFont typeface="Times New Roman" panose="02020603050405020304" pitchFamily="18" charset="0"/>
              <a:buChar char="†"/>
            </a:pPr>
            <a:r>
              <a:rPr lang="en-US" altLang="en-US" sz="2100" dirty="0" smtClean="0">
                <a:latin typeface="Times New Roman" panose="02020603050405020304" pitchFamily="18" charset="0"/>
                <a:cs typeface="Times New Roman" panose="02020603050405020304" pitchFamily="18" charset="0"/>
              </a:rPr>
              <a:t>Ensuring stronger enforcement of quotas</a:t>
            </a:r>
          </a:p>
          <a:p>
            <a:pPr lvl="4" eaLnBrk="1" hangingPunct="1">
              <a:spcBef>
                <a:spcPct val="0"/>
              </a:spcBef>
              <a:buFont typeface="Times New Roman" panose="02020603050405020304" pitchFamily="18" charset="0"/>
              <a:buChar char="†"/>
            </a:pPr>
            <a:endParaRPr lang="en-US" altLang="en-US" sz="1400" dirty="0" smtClean="0">
              <a:latin typeface="Times New Roman" panose="02020603050405020304" pitchFamily="18" charset="0"/>
              <a:cs typeface="Times New Roman" panose="02020603050405020304" pitchFamily="18" charset="0"/>
            </a:endParaRPr>
          </a:p>
          <a:p>
            <a:pPr lvl="3" eaLnBrk="1" hangingPunct="1">
              <a:spcBef>
                <a:spcPct val="0"/>
              </a:spcBef>
              <a:buFont typeface="Times New Roman" panose="02020603050405020304" pitchFamily="18" charset="0"/>
              <a:buChar char="&gt;"/>
            </a:pPr>
            <a:r>
              <a:rPr lang="en-US" altLang="en-US" sz="2100" dirty="0" smtClean="0">
                <a:latin typeface="Times New Roman" panose="02020603050405020304" pitchFamily="18" charset="0"/>
                <a:cs typeface="Times New Roman" panose="02020603050405020304" pitchFamily="18" charset="0"/>
              </a:rPr>
              <a:t>At November 2009 Annual ICCAT Meeting, Commission agreed to lower the 2010 TAC to 13,500t</a:t>
            </a:r>
          </a:p>
          <a:p>
            <a:pPr lvl="3" eaLnBrk="1" hangingPunct="1">
              <a:spcBef>
                <a:spcPct val="0"/>
              </a:spcBef>
              <a:buFont typeface="Times New Roman" panose="02020603050405020304" pitchFamily="18" charset="0"/>
              <a:buChar char="&gt;"/>
            </a:pPr>
            <a:r>
              <a:rPr lang="en-US" altLang="en-US" sz="2100" dirty="0" smtClean="0">
                <a:latin typeface="Times New Roman" panose="02020603050405020304" pitchFamily="18" charset="0"/>
                <a:cs typeface="Times New Roman" panose="02020603050405020304" pitchFamily="18" charset="0"/>
              </a:rPr>
              <a:t>In March 2010, the CITES meeting rejected listing </a:t>
            </a:r>
            <a:r>
              <a:rPr lang="en-US" altLang="en-US" sz="2100" dirty="0" err="1" smtClean="0">
                <a:latin typeface="Times New Roman" panose="02020603050405020304" pitchFamily="18" charset="0"/>
                <a:cs typeface="Times New Roman" panose="02020603050405020304" pitchFamily="18" charset="0"/>
              </a:rPr>
              <a:t>bluefin</a:t>
            </a:r>
            <a:r>
              <a:rPr lang="en-US" altLang="en-US" sz="2100" dirty="0" smtClean="0">
                <a:latin typeface="Times New Roman" panose="02020603050405020304" pitchFamily="18" charset="0"/>
                <a:cs typeface="Times New Roman" panose="02020603050405020304" pitchFamily="18" charset="0"/>
              </a:rPr>
              <a:t> tuna in Appendix I (where commercial trade would be prohibited)</a:t>
            </a:r>
          </a:p>
          <a:p>
            <a:pPr lvl="3" eaLnBrk="1" hangingPunct="1">
              <a:spcBef>
                <a:spcPct val="0"/>
              </a:spcBef>
              <a:buFont typeface="Times New Roman" panose="02020603050405020304" pitchFamily="18" charset="0"/>
              <a:buChar char="&gt;"/>
            </a:pPr>
            <a:r>
              <a:rPr lang="en-US" altLang="en-US" sz="2100" dirty="0" smtClean="0">
                <a:latin typeface="Times New Roman" panose="02020603050405020304" pitchFamily="18" charset="0"/>
                <a:cs typeface="Times New Roman" panose="02020603050405020304" pitchFamily="18" charset="0"/>
              </a:rPr>
              <a:t>An amendment to the recovery plan in 2012 set the TAC at 13,400t annually beginning in 2013 until the TAC was changed in light of scientific advice</a:t>
            </a:r>
          </a:p>
          <a:p>
            <a:pPr lvl="2" eaLnBrk="1" hangingPunct="1">
              <a:buFont typeface="Times New Roman" panose="02020603050405020304" pitchFamily="18" charset="0"/>
              <a:buChar char="&gt;"/>
            </a:pPr>
            <a:endParaRPr lang="en-US" altLang="en-US" dirty="0" smtClean="0">
              <a:latin typeface="Times New Roman" panose="02020603050405020304" pitchFamily="18" charset="0"/>
              <a:cs typeface="Times New Roman" panose="02020603050405020304" pitchFamily="18" charset="0"/>
            </a:endParaRPr>
          </a:p>
        </p:txBody>
      </p:sp>
      <p:pic>
        <p:nvPicPr>
          <p:cNvPr id="8499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52552" y="3352800"/>
            <a:ext cx="1736725"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F9FE042B-6CC9-4F17-BE30-E7F746B84E4E}" type="slidenum">
              <a:rPr lang="en-US" altLang="en-US" sz="1200" smtClean="0">
                <a:solidFill>
                  <a:srgbClr val="898989"/>
                </a:solidFill>
                <a:latin typeface="Calibri" panose="020F0502020204030204" pitchFamily="34" charset="0"/>
              </a:rPr>
              <a:pPr>
                <a:spcBef>
                  <a:spcPct val="0"/>
                </a:spcBef>
                <a:buClrTx/>
                <a:buSzTx/>
                <a:buFontTx/>
                <a:buNone/>
              </a:pPr>
              <a:t>69</a:t>
            </a:fld>
            <a:endParaRPr lang="en-US" altLang="en-US" sz="1200" smtClean="0">
              <a:solidFill>
                <a:srgbClr val="898989"/>
              </a:solidFill>
              <a:latin typeface="Calibri" panose="020F0502020204030204" pitchFamily="34" charset="0"/>
            </a:endParaRPr>
          </a:p>
        </p:txBody>
      </p:sp>
      <p:sp>
        <p:nvSpPr>
          <p:cNvPr id="86019" name="Content Placeholder 2"/>
          <p:cNvSpPr>
            <a:spLocks noGrp="1"/>
          </p:cNvSpPr>
          <p:nvPr>
            <p:ph idx="4294967295"/>
          </p:nvPr>
        </p:nvSpPr>
        <p:spPr>
          <a:xfrm>
            <a:off x="-375138" y="914400"/>
            <a:ext cx="9519138" cy="4165600"/>
          </a:xfrm>
        </p:spPr>
        <p:txBody>
          <a:bodyPr/>
          <a:lstStyle/>
          <a:p>
            <a:pPr lvl="3">
              <a:spcBef>
                <a:spcPct val="0"/>
              </a:spcBef>
              <a:buFont typeface="Times New Roman" panose="02020603050405020304" pitchFamily="18" charset="0"/>
              <a:buChar char="˃"/>
            </a:pPr>
            <a:r>
              <a:rPr lang="en-US" altLang="en-US" sz="2200" dirty="0" smtClean="0">
                <a:latin typeface="Times New Roman" panose="02020603050405020304" pitchFamily="18" charset="0"/>
                <a:cs typeface="Times New Roman" panose="02020603050405020304" pitchFamily="18" charset="0"/>
              </a:rPr>
              <a:t>Scientific Committee in 2014 could not reach agreement on the upper bound for the TAC because of assessment uncertainties</a:t>
            </a:r>
          </a:p>
          <a:p>
            <a:pPr lvl="3">
              <a:spcBef>
                <a:spcPct val="0"/>
              </a:spcBef>
              <a:buFont typeface="Times New Roman" panose="02020603050405020304" pitchFamily="18" charset="0"/>
              <a:buChar char="˃"/>
            </a:pPr>
            <a:r>
              <a:rPr lang="en-US" altLang="en-US" sz="2200" dirty="0" smtClean="0">
                <a:latin typeface="Times New Roman" panose="02020603050405020304" pitchFamily="18" charset="0"/>
                <a:cs typeface="Times New Roman" panose="02020603050405020304" pitchFamily="18" charset="0"/>
              </a:rPr>
              <a:t>Through Res. 15-04 ICAAT has set quotas at 16,142t (2015), 19,296t (2016) and 23,155t (2017)</a:t>
            </a:r>
          </a:p>
          <a:p>
            <a:pPr lvl="3">
              <a:spcBef>
                <a:spcPct val="0"/>
              </a:spcBef>
              <a:buFont typeface="Times New Roman" panose="02020603050405020304" pitchFamily="18" charset="0"/>
              <a:buChar char="˃"/>
            </a:pPr>
            <a:endParaRPr lang="en-US" altLang="en-US" sz="2200" dirty="0" smtClean="0">
              <a:latin typeface="Times New Roman" panose="02020603050405020304" pitchFamily="18" charset="0"/>
              <a:cs typeface="Times New Roman" panose="02020603050405020304" pitchFamily="18" charset="0"/>
            </a:endParaRPr>
          </a:p>
          <a:p>
            <a:pPr lvl="2">
              <a:spcBef>
                <a:spcPct val="0"/>
              </a:spcBef>
              <a:buFont typeface="Symbol" panose="05050102010706020507" pitchFamily="18" charset="2"/>
              <a:buChar char="*"/>
            </a:pPr>
            <a:r>
              <a:rPr lang="en-US" altLang="en-US" sz="2200" dirty="0" smtClean="0">
                <a:latin typeface="Times New Roman" panose="02020603050405020304" pitchFamily="18" charset="0"/>
                <a:cs typeface="Times New Roman" panose="02020603050405020304" pitchFamily="18" charset="0"/>
              </a:rPr>
              <a:t>For Western Atlantic Bluefin Tuna</a:t>
            </a:r>
          </a:p>
          <a:p>
            <a:pPr lvl="3">
              <a:spcBef>
                <a:spcPct val="0"/>
              </a:spcBef>
              <a:buFont typeface="Times New Roman" panose="02020603050405020304" pitchFamily="18" charset="0"/>
              <a:buChar char="˃"/>
            </a:pPr>
            <a:r>
              <a:rPr lang="en-US" altLang="en-US" sz="2200" dirty="0" smtClean="0">
                <a:latin typeface="Times New Roman" panose="02020603050405020304" pitchFamily="18" charset="0"/>
                <a:cs typeface="Times New Roman" panose="02020603050405020304" pitchFamily="18" charset="0"/>
              </a:rPr>
              <a:t>20 year rebuilding program began in 1999 and will continue until 2018</a:t>
            </a:r>
          </a:p>
          <a:p>
            <a:pPr lvl="3">
              <a:spcBef>
                <a:spcPct val="0"/>
              </a:spcBef>
              <a:buFont typeface="Times New Roman" panose="02020603050405020304" pitchFamily="18" charset="0"/>
              <a:buChar char="˃"/>
            </a:pPr>
            <a:r>
              <a:rPr lang="en-US" altLang="en-US" sz="2200" dirty="0" smtClean="0">
                <a:latin typeface="Times New Roman" panose="02020603050405020304" pitchFamily="18" charset="0"/>
                <a:cs typeface="Times New Roman" panose="02020603050405020304" pitchFamily="18" charset="0"/>
              </a:rPr>
              <a:t>Scientific advice in 2014 suggested a TAC of 1750t in light of the large uncertainties (lack of agreement on future stock productivity, lack of scientific surveys and level of mixing with the eastern stock)</a:t>
            </a:r>
          </a:p>
          <a:p>
            <a:pPr lvl="3">
              <a:spcBef>
                <a:spcPct val="0"/>
              </a:spcBef>
              <a:buFont typeface="Times New Roman" panose="02020603050405020304" pitchFamily="18" charset="0"/>
              <a:buChar char="˃"/>
            </a:pPr>
            <a:r>
              <a:rPr lang="en-US" altLang="en-US" sz="2200" dirty="0" smtClean="0">
                <a:latin typeface="Times New Roman" panose="02020603050405020304" pitchFamily="18" charset="0"/>
                <a:cs typeface="Times New Roman" panose="02020603050405020304" pitchFamily="18" charset="0"/>
              </a:rPr>
              <a:t>TAC set at 2,000t in each of 2015 and 2016 (Res. 2014-05)</a:t>
            </a:r>
          </a:p>
        </p:txBody>
      </p:sp>
      <p:pic>
        <p:nvPicPr>
          <p:cNvPr id="86020"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3397" y="4727392"/>
            <a:ext cx="2780203" cy="208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87580FAF-4CCA-4BD2-A799-85CE40DACE99}" type="slidenum">
              <a:rPr lang="en-US" altLang="en-US" sz="1200" smtClean="0">
                <a:solidFill>
                  <a:srgbClr val="898989"/>
                </a:solidFill>
                <a:latin typeface="Calibri" panose="020F0502020204030204" pitchFamily="34" charset="0"/>
              </a:rPr>
              <a:pPr>
                <a:spcBef>
                  <a:spcPct val="0"/>
                </a:spcBef>
                <a:buClrTx/>
                <a:buSzTx/>
                <a:buFontTx/>
                <a:buNone/>
              </a:pPr>
              <a:t>7</a:t>
            </a:fld>
            <a:endParaRPr lang="en-US" altLang="en-US" sz="1200" smtClean="0">
              <a:solidFill>
                <a:srgbClr val="898989"/>
              </a:solidFill>
              <a:latin typeface="Calibri" panose="020F0502020204030204" pitchFamily="34" charset="0"/>
            </a:endParaRPr>
          </a:p>
        </p:txBody>
      </p:sp>
      <p:sp>
        <p:nvSpPr>
          <p:cNvPr id="23555" name="Rectangle 2"/>
          <p:cNvSpPr>
            <a:spLocks noGrp="1" noChangeArrowheads="1"/>
          </p:cNvSpPr>
          <p:nvPr>
            <p:ph idx="4294967295"/>
          </p:nvPr>
        </p:nvSpPr>
        <p:spPr>
          <a:xfrm>
            <a:off x="152400" y="914400"/>
            <a:ext cx="8991600" cy="6172200"/>
          </a:xfrm>
        </p:spPr>
        <p:txBody>
          <a:bodyPr/>
          <a:lstStyle/>
          <a:p>
            <a:pPr eaLnBrk="1" hangingPunct="1">
              <a:spcBef>
                <a:spcPct val="0"/>
              </a:spcBef>
              <a:buFont typeface="Symbol" panose="05050102010706020507" pitchFamily="18" charset="2"/>
              <a:buChar char="·"/>
            </a:pPr>
            <a:r>
              <a:rPr lang="en-US" altLang="en-US" sz="2200" dirty="0" smtClean="0">
                <a:latin typeface="Times New Roman" panose="02020603050405020304" pitchFamily="18" charset="0"/>
              </a:rPr>
              <a:t>Legal “Revolution” to Strong Version Seen in Ocean Dumping Field</a:t>
            </a:r>
          </a:p>
          <a:p>
            <a:pPr eaLnBrk="1" hangingPunct="1">
              <a:spcBef>
                <a:spcPct val="0"/>
              </a:spcBef>
              <a:buFontTx/>
              <a:buNone/>
            </a:pPr>
            <a:endParaRPr lang="en-US" altLang="en-US" sz="2200" dirty="0" smtClean="0">
              <a:latin typeface="Times New Roman" panose="02020603050405020304" pitchFamily="18" charset="0"/>
            </a:endParaRPr>
          </a:p>
          <a:p>
            <a:pPr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London Convention 1972 </a:t>
            </a:r>
            <a:r>
              <a:rPr lang="en-US" altLang="en-US" sz="2200" dirty="0" err="1" smtClean="0">
                <a:latin typeface="Times New Roman" panose="02020603050405020304" pitchFamily="18" charset="0"/>
              </a:rPr>
              <a:t>favours</a:t>
            </a:r>
            <a:r>
              <a:rPr lang="en-US" altLang="en-US" sz="2200" dirty="0" smtClean="0">
                <a:latin typeface="Times New Roman" panose="02020603050405020304" pitchFamily="18" charset="0"/>
              </a:rPr>
              <a:t> polluters and is </a:t>
            </a:r>
            <a:r>
              <a:rPr lang="en-US" altLang="en-US" sz="2200" u="sng" dirty="0" smtClean="0">
                <a:latin typeface="Times New Roman" panose="02020603050405020304" pitchFamily="18" charset="0"/>
              </a:rPr>
              <a:t>permissive</a:t>
            </a:r>
            <a:r>
              <a:rPr lang="en-US" altLang="en-US" sz="2200" dirty="0" smtClean="0">
                <a:latin typeface="Times New Roman" panose="02020603050405020304" pitchFamily="18" charset="0"/>
              </a:rPr>
              <a:t> in approach</a:t>
            </a:r>
          </a:p>
          <a:p>
            <a:pPr eaLnBrk="1" hangingPunct="1">
              <a:spcBef>
                <a:spcPct val="0"/>
              </a:spcBef>
              <a:buFontTx/>
              <a:buNone/>
            </a:pPr>
            <a:endParaRPr lang="en-US" altLang="en-US" sz="2200" dirty="0" smtClean="0">
              <a:latin typeface="Times New Roman" panose="02020603050405020304" pitchFamily="18" charset="0"/>
            </a:endParaRPr>
          </a:p>
          <a:p>
            <a:pPr eaLnBrk="1" hangingPunct="1">
              <a:spcBef>
                <a:spcPct val="0"/>
              </a:spcBef>
              <a:buFontTx/>
              <a:buNone/>
            </a:pPr>
            <a:r>
              <a:rPr lang="en-US" altLang="en-US" sz="2200" u="sng" dirty="0" smtClean="0">
                <a:latin typeface="Times New Roman" panose="02020603050405020304" pitchFamily="18" charset="0"/>
              </a:rPr>
              <a:t>Anything</a:t>
            </a:r>
            <a:r>
              <a:rPr lang="en-US" altLang="en-US" sz="2200" dirty="0" smtClean="0">
                <a:latin typeface="Times New Roman" panose="02020603050405020304" pitchFamily="18" charset="0"/>
              </a:rPr>
              <a:t> can be dumped with a permit except </a:t>
            </a:r>
          </a:p>
          <a:p>
            <a:pPr eaLnBrk="1" hangingPunct="1">
              <a:spcBef>
                <a:spcPct val="0"/>
              </a:spcBef>
              <a:buFontTx/>
              <a:buNone/>
            </a:pPr>
            <a:r>
              <a:rPr lang="en-US" altLang="en-US" sz="2200" dirty="0" smtClean="0">
                <a:latin typeface="Times New Roman" panose="02020603050405020304" pitchFamily="18" charset="0"/>
              </a:rPr>
              <a:t>substances on a “prohibited list”</a:t>
            </a:r>
          </a:p>
          <a:p>
            <a:pPr eaLnBrk="1" hangingPunct="1">
              <a:spcBef>
                <a:spcPct val="0"/>
              </a:spcBef>
              <a:buFontTx/>
              <a:buNone/>
            </a:pPr>
            <a:endParaRPr lang="en-US" altLang="en-US" sz="2200" dirty="0" smtClean="0">
              <a:latin typeface="Times New Roman" panose="02020603050405020304" pitchFamily="18" charset="0"/>
            </a:endParaRPr>
          </a:p>
          <a:p>
            <a:pPr lvl="1"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Mercury</a:t>
            </a:r>
          </a:p>
          <a:p>
            <a:pPr lvl="1"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Cadmium</a:t>
            </a:r>
          </a:p>
          <a:p>
            <a:pPr lvl="1" eaLnBrk="1" hangingPunct="1">
              <a:spcBef>
                <a:spcPct val="0"/>
              </a:spcBef>
              <a:buFont typeface="Times New Roman" panose="02020603050405020304" pitchFamily="18" charset="0"/>
              <a:buChar char="–"/>
            </a:pPr>
            <a:r>
              <a:rPr lang="en-US" altLang="en-US" sz="2200" dirty="0" err="1" smtClean="0">
                <a:latin typeface="Times New Roman" panose="02020603050405020304" pitchFamily="18" charset="0"/>
              </a:rPr>
              <a:t>Organohalogen</a:t>
            </a:r>
            <a:r>
              <a:rPr lang="en-US" altLang="en-US" sz="2200" dirty="0" smtClean="0">
                <a:latin typeface="Times New Roman" panose="02020603050405020304" pitchFamily="18" charset="0"/>
              </a:rPr>
              <a:t> compounds</a:t>
            </a:r>
          </a:p>
          <a:p>
            <a:pPr lvl="1"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Persistent plastics</a:t>
            </a:r>
          </a:p>
          <a:p>
            <a:pPr lvl="1"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Various oils</a:t>
            </a:r>
          </a:p>
          <a:p>
            <a:pPr lvl="1"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Biological and chemical warfare materials</a:t>
            </a:r>
          </a:p>
          <a:p>
            <a:pPr lvl="1"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Radioactive wastes</a:t>
            </a:r>
          </a:p>
          <a:p>
            <a:pPr lvl="1"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Industrial wastes</a:t>
            </a:r>
          </a:p>
          <a:p>
            <a:pPr lvl="1"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Incineration at sea of industrial wastes and                                               sewage sludge</a:t>
            </a:r>
          </a:p>
        </p:txBody>
      </p:sp>
      <p:sp>
        <p:nvSpPr>
          <p:cNvPr id="23556" name="Rectangle 3"/>
          <p:cNvSpPr>
            <a:spLocks noChangeArrowheads="1"/>
          </p:cNvSpPr>
          <p:nvPr/>
        </p:nvSpPr>
        <p:spPr bwMode="auto">
          <a:xfrm>
            <a:off x="304800" y="1963738"/>
            <a:ext cx="8432800"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2" tIns="914112" rIns="914112" bIns="914112" anchor="ctr">
            <a:spAutoFit/>
          </a:bodyPr>
          <a:lstStyle>
            <a:lvl1pPr>
              <a:spcBef>
                <a:spcPct val="20000"/>
              </a:spcBef>
              <a:buClr>
                <a:srgbClr val="0BD0D9"/>
              </a:buClr>
              <a:buSzPct val="95000"/>
              <a:buFont typeface="Wingdings 2" panose="05020102010507070707" pitchFamily="18" charset="2"/>
              <a:buChar char=""/>
              <a:tabLst>
                <a:tab pos="457200" algn="l"/>
                <a:tab pos="914400" algn="l"/>
              </a:tabLst>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tabLst>
                <a:tab pos="457200" algn="l"/>
                <a:tab pos="914400" algn="l"/>
              </a:tabLst>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tabLst>
                <a:tab pos="457200" algn="l"/>
                <a:tab pos="914400" algn="l"/>
              </a:tabLst>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tabLst>
                <a:tab pos="457200" algn="l"/>
                <a:tab pos="914400" algn="l"/>
              </a:tabLst>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tabLst>
                <a:tab pos="457200" algn="l"/>
                <a:tab pos="914400" algn="l"/>
              </a:tabLst>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tabLst>
                <a:tab pos="457200" algn="l"/>
                <a:tab pos="914400" algn="l"/>
              </a:tabLst>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tabLst>
                <a:tab pos="457200" algn="l"/>
                <a:tab pos="914400" algn="l"/>
              </a:tabLst>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tabLst>
                <a:tab pos="457200" algn="l"/>
                <a:tab pos="914400" algn="l"/>
              </a:tabLst>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tabLst>
                <a:tab pos="457200" algn="l"/>
                <a:tab pos="914400" algn="l"/>
              </a:tabLst>
              <a:defRPr sz="2000">
                <a:solidFill>
                  <a:schemeClr val="tx1"/>
                </a:solidFill>
                <a:latin typeface="Constantia" panose="02030602050306030303" pitchFamily="18" charset="0"/>
              </a:defRPr>
            </a:lvl9pPr>
          </a:lstStyle>
          <a:p>
            <a:pPr algn="ctr" eaLnBrk="1" hangingPunct="1">
              <a:lnSpc>
                <a:spcPct val="0"/>
              </a:lnSpc>
              <a:spcBef>
                <a:spcPct val="0"/>
              </a:spcBef>
              <a:buClrTx/>
              <a:buSzTx/>
              <a:buFontTx/>
              <a:buNone/>
            </a:pPr>
            <a:r>
              <a:rPr lang="en-US" altLang="en-US" sz="1800">
                <a:latin typeface="Arial" panose="020B0604020202020204" pitchFamily="34" charset="0"/>
              </a:rPr>
              <a:t/>
            </a:r>
            <a:br>
              <a:rPr lang="en-US" altLang="en-US" sz="1800">
                <a:latin typeface="Arial" panose="020B0604020202020204" pitchFamily="34" charset="0"/>
              </a:rPr>
            </a:br>
            <a:endParaRPr lang="en-US" altLang="en-US" sz="1800">
              <a:latin typeface="Arial" panose="020B0604020202020204" pitchFamily="34" charset="0"/>
            </a:endParaRPr>
          </a:p>
          <a:p>
            <a:pPr algn="ctr" eaLnBrk="1" hangingPunct="1">
              <a:spcBef>
                <a:spcPct val="0"/>
              </a:spcBef>
              <a:buClrTx/>
              <a:buSzTx/>
              <a:buFontTx/>
              <a:buNone/>
            </a:pPr>
            <a:r>
              <a:rPr lang="en-US" altLang="en-US" sz="1800">
                <a:latin typeface="Arial" panose="020B0604020202020204" pitchFamily="34" charset="0"/>
              </a:rPr>
              <a:t/>
            </a:r>
            <a:br>
              <a:rPr lang="en-US" altLang="en-US" sz="1800">
                <a:latin typeface="Arial" panose="020B0604020202020204" pitchFamily="34" charset="0"/>
              </a:rPr>
            </a:br>
            <a:endParaRPr lang="en-US" altLang="en-US" sz="1800">
              <a:latin typeface="Arial" panose="020B0604020202020204" pitchFamily="34" charset="0"/>
            </a:endParaRPr>
          </a:p>
          <a:p>
            <a:pPr algn="ctr" eaLnBrk="1" hangingPunct="1">
              <a:spcBef>
                <a:spcPct val="0"/>
              </a:spcBef>
              <a:buClrTx/>
              <a:buSzTx/>
              <a:buFontTx/>
              <a:buNone/>
            </a:pPr>
            <a:r>
              <a:rPr lang="en-US" altLang="en-US" sz="1800">
                <a:latin typeface="Arial" panose="020B0604020202020204" pitchFamily="34" charset="0"/>
              </a:rPr>
              <a:t/>
            </a:r>
            <a:br>
              <a:rPr lang="en-US" altLang="en-US" sz="1800">
                <a:latin typeface="Arial" panose="020B0604020202020204" pitchFamily="34" charset="0"/>
              </a:rPr>
            </a:br>
            <a:endParaRPr lang="en-US" altLang="en-US" sz="1800">
              <a:latin typeface="Arial" panose="020B0604020202020204" pitchFamily="34" charset="0"/>
            </a:endParaRPr>
          </a:p>
        </p:txBody>
      </p:sp>
      <p:pic>
        <p:nvPicPr>
          <p:cNvPr id="23557" name="Picture 4" descr="dredge-plume-sept05-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7385" y="2209800"/>
            <a:ext cx="2852615" cy="427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27A41618-A391-4204-9893-3F8E9B9C8BCF}" type="slidenum">
              <a:rPr lang="en-US" altLang="en-US" sz="1200" smtClean="0">
                <a:solidFill>
                  <a:srgbClr val="898989"/>
                </a:solidFill>
                <a:latin typeface="Calibri" panose="020F0502020204030204" pitchFamily="34" charset="0"/>
              </a:rPr>
              <a:pPr>
                <a:spcBef>
                  <a:spcPct val="0"/>
                </a:spcBef>
                <a:buClrTx/>
                <a:buSzTx/>
                <a:buFontTx/>
                <a:buNone/>
              </a:pPr>
              <a:t>70</a:t>
            </a:fld>
            <a:endParaRPr lang="en-US" altLang="en-US" sz="1200" smtClean="0">
              <a:solidFill>
                <a:srgbClr val="898989"/>
              </a:solidFill>
              <a:latin typeface="Calibri" panose="020F0502020204030204" pitchFamily="34" charset="0"/>
            </a:endParaRPr>
          </a:p>
        </p:txBody>
      </p:sp>
      <p:sp>
        <p:nvSpPr>
          <p:cNvPr id="87043" name="Content Placeholder 2"/>
          <p:cNvSpPr>
            <a:spLocks noGrp="1"/>
          </p:cNvSpPr>
          <p:nvPr>
            <p:ph idx="4294967295"/>
          </p:nvPr>
        </p:nvSpPr>
        <p:spPr>
          <a:xfrm>
            <a:off x="-6350" y="1066800"/>
            <a:ext cx="9067800" cy="3429000"/>
          </a:xfrm>
        </p:spPr>
        <p:txBody>
          <a:bodyPr/>
          <a:lstStyle/>
          <a:p>
            <a:pPr lvl="2">
              <a:spcBef>
                <a:spcPct val="0"/>
              </a:spcBef>
              <a:buFont typeface="Symbol" panose="05050102010706020507" pitchFamily="18" charset="2"/>
              <a:buChar char="*"/>
            </a:pPr>
            <a:r>
              <a:rPr lang="en-US" altLang="en-US" sz="2200" dirty="0" smtClean="0">
                <a:latin typeface="Times New Roman" panose="02020603050405020304" pitchFamily="18" charset="0"/>
                <a:cs typeface="Times New Roman" panose="02020603050405020304" pitchFamily="18" charset="0"/>
              </a:rPr>
              <a:t>A Resolution (2015-12) on the Precautionary Approach was finally adopted in 2015 which provides “the Commission </a:t>
            </a:r>
            <a:r>
              <a:rPr lang="en-US" altLang="en-US" sz="2200" u="sng" dirty="0" smtClean="0">
                <a:latin typeface="Times New Roman" panose="02020603050405020304" pitchFamily="18" charset="0"/>
                <a:cs typeface="Times New Roman" panose="02020603050405020304" pitchFamily="18" charset="0"/>
              </a:rPr>
              <a:t>should</a:t>
            </a:r>
            <a:r>
              <a:rPr lang="en-US" altLang="en-US" sz="2200" dirty="0" smtClean="0">
                <a:latin typeface="Times New Roman" panose="02020603050405020304" pitchFamily="18" charset="0"/>
                <a:cs typeface="Times New Roman" panose="02020603050405020304" pitchFamily="18" charset="0"/>
              </a:rPr>
              <a:t> apply a precautionary approach” (emphasis added)</a:t>
            </a:r>
          </a:p>
          <a:p>
            <a:pPr lvl="2">
              <a:spcBef>
                <a:spcPct val="0"/>
              </a:spcBef>
              <a:buFont typeface="Symbol" panose="05050102010706020507" pitchFamily="18" charset="2"/>
              <a:buChar char="*"/>
            </a:pPr>
            <a:endParaRPr lang="en-US" altLang="en-US" sz="2200" dirty="0" smtClean="0">
              <a:latin typeface="Times New Roman" panose="02020603050405020304" pitchFamily="18" charset="0"/>
              <a:cs typeface="Times New Roman" panose="02020603050405020304" pitchFamily="18" charset="0"/>
            </a:endParaRPr>
          </a:p>
          <a:p>
            <a:pPr lvl="2">
              <a:spcBef>
                <a:spcPct val="0"/>
              </a:spcBef>
              <a:buFont typeface="Symbol" panose="05050102010706020507" pitchFamily="18" charset="2"/>
              <a:buChar char="*"/>
            </a:pPr>
            <a:r>
              <a:rPr lang="en-US" altLang="en-US" sz="2200" dirty="0" smtClean="0">
                <a:latin typeface="Times New Roman" panose="02020603050405020304" pitchFamily="18" charset="0"/>
                <a:cs typeface="Times New Roman" panose="02020603050405020304" pitchFamily="18" charset="0"/>
              </a:rPr>
              <a:t>An ICAAT Working Group has been working since 2012 to develop convention amendments and the latest draft suggests a very general version of the precautionary approach will be included (application of the precautionary approach to be in accordance with relevant internationally agreed standards)</a:t>
            </a:r>
          </a:p>
          <a:p>
            <a:pPr lvl="2">
              <a:spcBef>
                <a:spcPct val="0"/>
              </a:spcBef>
              <a:buFont typeface="Symbol" panose="05050102010706020507" pitchFamily="18" charset="2"/>
              <a:buChar char="*"/>
            </a:pPr>
            <a:endParaRPr lang="en-US" altLang="en-US" sz="2400" dirty="0" smtClean="0">
              <a:latin typeface="Times New Roman" panose="02020603050405020304" pitchFamily="18" charset="0"/>
              <a:cs typeface="Times New Roman" panose="02020603050405020304" pitchFamily="18" charset="0"/>
            </a:endParaRPr>
          </a:p>
        </p:txBody>
      </p:sp>
      <p:pic>
        <p:nvPicPr>
          <p:cNvPr id="8704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272207"/>
            <a:ext cx="421957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ontent Placeholder 2"/>
          <p:cNvSpPr>
            <a:spLocks noGrp="1"/>
          </p:cNvSpPr>
          <p:nvPr>
            <p:ph idx="1"/>
          </p:nvPr>
        </p:nvSpPr>
        <p:spPr>
          <a:xfrm>
            <a:off x="152400" y="990600"/>
            <a:ext cx="8610600" cy="5959475"/>
          </a:xfrm>
        </p:spPr>
        <p:txBody>
          <a:bodyPr/>
          <a:lstStyle/>
          <a:p>
            <a:pPr>
              <a:spcBef>
                <a:spcPct val="0"/>
              </a:spcBef>
              <a:buFont typeface="Times New Roman" panose="02020603050405020304" pitchFamily="18" charset="0"/>
              <a:buChar char="+"/>
            </a:pPr>
            <a:r>
              <a:rPr lang="en-US" altLang="en-US" sz="2200" dirty="0" smtClean="0">
                <a:latin typeface="Times New Roman" panose="02020603050405020304" pitchFamily="18" charset="0"/>
                <a:cs typeface="Times New Roman" panose="02020603050405020304" pitchFamily="18" charset="0"/>
              </a:rPr>
              <a:t>Western and Central Pacific Fisheries</a:t>
            </a:r>
            <a:br>
              <a:rPr lang="en-US" altLang="en-US" sz="2200" dirty="0" smtClean="0">
                <a:latin typeface="Times New Roman" panose="02020603050405020304" pitchFamily="18" charset="0"/>
                <a:cs typeface="Times New Roman" panose="02020603050405020304" pitchFamily="18" charset="0"/>
              </a:rPr>
            </a:br>
            <a:r>
              <a:rPr lang="en-US" altLang="en-US" sz="2200" dirty="0" smtClean="0">
                <a:latin typeface="Times New Roman" panose="02020603050405020304" pitchFamily="18" charset="0"/>
                <a:cs typeface="Times New Roman" panose="02020603050405020304" pitchFamily="18" charset="0"/>
              </a:rPr>
              <a:t>Commission and its management of </a:t>
            </a:r>
            <a:br>
              <a:rPr lang="en-US" altLang="en-US" sz="2200" dirty="0" smtClean="0">
                <a:latin typeface="Times New Roman" panose="02020603050405020304" pitchFamily="18" charset="0"/>
                <a:cs typeface="Times New Roman" panose="02020603050405020304" pitchFamily="18" charset="0"/>
              </a:rPr>
            </a:br>
            <a:r>
              <a:rPr lang="en-US" altLang="en-US" sz="2200" dirty="0" smtClean="0">
                <a:latin typeface="Times New Roman" panose="02020603050405020304" pitchFamily="18" charset="0"/>
                <a:cs typeface="Times New Roman" panose="02020603050405020304" pitchFamily="18" charset="0"/>
              </a:rPr>
              <a:t>Pacific </a:t>
            </a:r>
            <a:r>
              <a:rPr lang="en-US" altLang="en-US" sz="2200" dirty="0" err="1" smtClean="0">
                <a:latin typeface="Times New Roman" panose="02020603050405020304" pitchFamily="18" charset="0"/>
                <a:cs typeface="Times New Roman" panose="02020603050405020304" pitchFamily="18" charset="0"/>
              </a:rPr>
              <a:t>bluefin</a:t>
            </a:r>
            <a:r>
              <a:rPr lang="en-US" altLang="en-US" sz="2200" dirty="0" smtClean="0">
                <a:latin typeface="Times New Roman" panose="02020603050405020304" pitchFamily="18" charset="0"/>
                <a:cs typeface="Times New Roman" panose="02020603050405020304" pitchFamily="18" charset="0"/>
              </a:rPr>
              <a:t> tuna</a:t>
            </a:r>
          </a:p>
          <a:p>
            <a:pPr>
              <a:spcBef>
                <a:spcPct val="0"/>
              </a:spcBef>
              <a:buFont typeface="Times New Roman" panose="02020603050405020304" pitchFamily="18" charset="0"/>
              <a:buChar char="+"/>
            </a:pPr>
            <a:endParaRPr lang="en-US" altLang="en-US" sz="1400" dirty="0" smtClean="0">
              <a:latin typeface="Times New Roman" panose="02020603050405020304" pitchFamily="18" charset="0"/>
              <a:cs typeface="Times New Roman" panose="02020603050405020304" pitchFamily="18" charset="0"/>
            </a:endParaRPr>
          </a:p>
          <a:p>
            <a:pPr lvl="1">
              <a:spcBef>
                <a:spcPct val="0"/>
              </a:spcBef>
              <a:buFont typeface="Symbol" panose="05050102010706020507" pitchFamily="18" charset="2"/>
              <a:buChar char="-"/>
            </a:pPr>
            <a:r>
              <a:rPr lang="en-US" altLang="en-US" sz="2200" dirty="0" smtClean="0">
                <a:latin typeface="Times New Roman" panose="02020603050405020304" pitchFamily="18" charset="0"/>
                <a:cs typeface="Times New Roman" panose="02020603050405020304" pitchFamily="18" charset="0"/>
              </a:rPr>
              <a:t>The Convention on the Conservation </a:t>
            </a:r>
            <a:br>
              <a:rPr lang="en-US" altLang="en-US" sz="2200" dirty="0" smtClean="0">
                <a:latin typeface="Times New Roman" panose="02020603050405020304" pitchFamily="18" charset="0"/>
                <a:cs typeface="Times New Roman" panose="02020603050405020304" pitchFamily="18" charset="0"/>
              </a:rPr>
            </a:br>
            <a:r>
              <a:rPr lang="en-US" altLang="en-US" sz="2200" dirty="0" smtClean="0">
                <a:latin typeface="Times New Roman" panose="02020603050405020304" pitchFamily="18" charset="0"/>
                <a:cs typeface="Times New Roman" panose="02020603050405020304" pitchFamily="18" charset="0"/>
              </a:rPr>
              <a:t>and Management of Highly Migratory</a:t>
            </a:r>
            <a:br>
              <a:rPr lang="en-US" altLang="en-US" sz="2200" dirty="0" smtClean="0">
                <a:latin typeface="Times New Roman" panose="02020603050405020304" pitchFamily="18" charset="0"/>
                <a:cs typeface="Times New Roman" panose="02020603050405020304" pitchFamily="18" charset="0"/>
              </a:rPr>
            </a:br>
            <a:r>
              <a:rPr lang="en-US" altLang="en-US" sz="2200" dirty="0" smtClean="0">
                <a:latin typeface="Times New Roman" panose="02020603050405020304" pitchFamily="18" charset="0"/>
                <a:cs typeface="Times New Roman" panose="02020603050405020304" pitchFamily="18" charset="0"/>
              </a:rPr>
              <a:t>Fish Stocks in the Western and Central</a:t>
            </a:r>
            <a:br>
              <a:rPr lang="en-US" altLang="en-US" sz="2200" dirty="0" smtClean="0">
                <a:latin typeface="Times New Roman" panose="02020603050405020304" pitchFamily="18" charset="0"/>
                <a:cs typeface="Times New Roman" panose="02020603050405020304" pitchFamily="18" charset="0"/>
              </a:rPr>
            </a:br>
            <a:r>
              <a:rPr lang="en-US" altLang="en-US" sz="2200" dirty="0" smtClean="0">
                <a:latin typeface="Times New Roman" panose="02020603050405020304" pitchFamily="18" charset="0"/>
                <a:cs typeface="Times New Roman" panose="02020603050405020304" pitchFamily="18" charset="0"/>
              </a:rPr>
              <a:t>Pacific Ocean (opened for signature on</a:t>
            </a:r>
            <a:br>
              <a:rPr lang="en-US" altLang="en-US" sz="2200" dirty="0" smtClean="0">
                <a:latin typeface="Times New Roman" panose="02020603050405020304" pitchFamily="18" charset="0"/>
                <a:cs typeface="Times New Roman" panose="02020603050405020304" pitchFamily="18" charset="0"/>
              </a:rPr>
            </a:br>
            <a:r>
              <a:rPr lang="en-US" altLang="en-US" sz="2200" dirty="0" smtClean="0">
                <a:latin typeface="Times New Roman" panose="02020603050405020304" pitchFamily="18" charset="0"/>
                <a:cs typeface="Times New Roman" panose="02020603050405020304" pitchFamily="18" charset="0"/>
              </a:rPr>
              <a:t>5 September 2000, in force 19 June 2004)</a:t>
            </a:r>
          </a:p>
          <a:p>
            <a:pPr lvl="1">
              <a:spcBef>
                <a:spcPct val="0"/>
              </a:spcBef>
              <a:buFont typeface="Symbol" panose="05050102010706020507" pitchFamily="18" charset="2"/>
              <a:buChar char="-"/>
            </a:pPr>
            <a:endParaRPr lang="en-US" altLang="en-US" sz="1400" dirty="0" smtClean="0">
              <a:latin typeface="Times New Roman" panose="02020603050405020304" pitchFamily="18" charset="0"/>
              <a:cs typeface="Times New Roman" panose="02020603050405020304" pitchFamily="18" charset="0"/>
            </a:endParaRPr>
          </a:p>
          <a:p>
            <a:pPr lvl="2">
              <a:spcBef>
                <a:spcPct val="0"/>
              </a:spcBef>
              <a:buFont typeface="Times New Roman" panose="02020603050405020304" pitchFamily="18" charset="0"/>
              <a:buChar char="*"/>
            </a:pPr>
            <a:r>
              <a:rPr lang="en-US" altLang="en-US" sz="2200" dirty="0" smtClean="0">
                <a:latin typeface="Times New Roman" panose="02020603050405020304" pitchFamily="18" charset="0"/>
                <a:cs typeface="Times New Roman" panose="02020603050405020304" pitchFamily="18" charset="0"/>
              </a:rPr>
              <a:t>Post-UNFA</a:t>
            </a:r>
          </a:p>
          <a:p>
            <a:pPr lvl="2">
              <a:spcBef>
                <a:spcPct val="0"/>
              </a:spcBef>
              <a:buFont typeface="Times New Roman" panose="02020603050405020304" pitchFamily="18" charset="0"/>
              <a:buChar char="*"/>
            </a:pPr>
            <a:r>
              <a:rPr lang="en-US" altLang="en-US" sz="2200" dirty="0" smtClean="0">
                <a:latin typeface="Times New Roman" panose="02020603050405020304" pitchFamily="18" charset="0"/>
                <a:cs typeface="Times New Roman" panose="02020603050405020304" pitchFamily="18" charset="0"/>
              </a:rPr>
              <a:t>Commission members agree to apply</a:t>
            </a:r>
            <a:br>
              <a:rPr lang="en-US" altLang="en-US" sz="2200" dirty="0" smtClean="0">
                <a:latin typeface="Times New Roman" panose="02020603050405020304" pitchFamily="18" charset="0"/>
                <a:cs typeface="Times New Roman" panose="02020603050405020304" pitchFamily="18" charset="0"/>
              </a:rPr>
            </a:br>
            <a:r>
              <a:rPr lang="en-US" altLang="en-US" sz="2200" dirty="0" smtClean="0">
                <a:latin typeface="Times New Roman" panose="02020603050405020304" pitchFamily="18" charset="0"/>
                <a:cs typeface="Times New Roman" panose="02020603050405020304" pitchFamily="18" charset="0"/>
              </a:rPr>
              <a:t>the precautionary approach (Art. 5)</a:t>
            </a:r>
          </a:p>
          <a:p>
            <a:pPr lvl="2">
              <a:spcBef>
                <a:spcPct val="0"/>
              </a:spcBef>
              <a:buFont typeface="Times New Roman" panose="02020603050405020304" pitchFamily="18" charset="0"/>
              <a:buChar char="*"/>
            </a:pPr>
            <a:r>
              <a:rPr lang="en-US" altLang="en-US" sz="2200" dirty="0" smtClean="0">
                <a:latin typeface="Times New Roman" panose="02020603050405020304" pitchFamily="18" charset="0"/>
                <a:cs typeface="Times New Roman" panose="02020603050405020304" pitchFamily="18" charset="0"/>
              </a:rPr>
              <a:t>Commission is mandated to determine</a:t>
            </a:r>
            <a:br>
              <a:rPr lang="en-US" altLang="en-US" sz="2200" dirty="0" smtClean="0">
                <a:latin typeface="Times New Roman" panose="02020603050405020304" pitchFamily="18" charset="0"/>
                <a:cs typeface="Times New Roman" panose="02020603050405020304" pitchFamily="18" charset="0"/>
              </a:rPr>
            </a:br>
            <a:r>
              <a:rPr lang="en-US" altLang="en-US" sz="2200" dirty="0" smtClean="0">
                <a:latin typeface="Times New Roman" panose="02020603050405020304" pitchFamily="18" charset="0"/>
                <a:cs typeface="Times New Roman" panose="02020603050405020304" pitchFamily="18" charset="0"/>
              </a:rPr>
              <a:t>stock-specific reference points based</a:t>
            </a:r>
            <a:br>
              <a:rPr lang="en-US" altLang="en-US" sz="2200" dirty="0" smtClean="0">
                <a:latin typeface="Times New Roman" panose="02020603050405020304" pitchFamily="18" charset="0"/>
                <a:cs typeface="Times New Roman" panose="02020603050405020304" pitchFamily="18" charset="0"/>
              </a:rPr>
            </a:br>
            <a:r>
              <a:rPr lang="en-US" altLang="en-US" sz="2200" dirty="0" smtClean="0">
                <a:latin typeface="Times New Roman" panose="02020603050405020304" pitchFamily="18" charset="0"/>
                <a:cs typeface="Times New Roman" panose="02020603050405020304" pitchFamily="18" charset="0"/>
              </a:rPr>
              <a:t>on the best scientific information</a:t>
            </a:r>
            <a:br>
              <a:rPr lang="en-US" altLang="en-US" sz="2200" dirty="0" smtClean="0">
                <a:latin typeface="Times New Roman" panose="02020603050405020304" pitchFamily="18" charset="0"/>
                <a:cs typeface="Times New Roman" panose="02020603050405020304" pitchFamily="18" charset="0"/>
              </a:rPr>
            </a:br>
            <a:r>
              <a:rPr lang="en-US" altLang="en-US" sz="2200" dirty="0" smtClean="0">
                <a:latin typeface="Times New Roman" panose="02020603050405020304" pitchFamily="18" charset="0"/>
                <a:cs typeface="Times New Roman" panose="02020603050405020304" pitchFamily="18" charset="0"/>
              </a:rPr>
              <a:t>available (Art. 6)</a:t>
            </a:r>
          </a:p>
          <a:p>
            <a:pPr>
              <a:spcBef>
                <a:spcPct val="0"/>
              </a:spcBef>
              <a:buFont typeface="Times New Roman" panose="02020603050405020304" pitchFamily="18" charset="0"/>
              <a:buChar char="+"/>
            </a:pPr>
            <a:endParaRPr lang="en-US" altLang="en-US" sz="2400" dirty="0" smtClean="0">
              <a:latin typeface="Times New Roman" panose="02020603050405020304" pitchFamily="18" charset="0"/>
              <a:cs typeface="Times New Roman" panose="02020603050405020304" pitchFamily="18" charset="0"/>
            </a:endParaRPr>
          </a:p>
          <a:p>
            <a:pPr>
              <a:spcBef>
                <a:spcPct val="0"/>
              </a:spcBef>
              <a:buFont typeface="Times New Roman" panose="02020603050405020304" pitchFamily="18" charset="0"/>
              <a:buChar char="+"/>
            </a:pPr>
            <a:endParaRPr lang="en-US" altLang="en-US" sz="2400" dirty="0" smtClean="0">
              <a:latin typeface="Times New Roman" panose="02020603050405020304" pitchFamily="18" charset="0"/>
              <a:cs typeface="Times New Roman" panose="02020603050405020304" pitchFamily="18" charset="0"/>
            </a:endParaRPr>
          </a:p>
          <a:p>
            <a:pPr>
              <a:spcBef>
                <a:spcPct val="0"/>
              </a:spcBef>
              <a:buFont typeface="Symbol" panose="05050102010706020507" pitchFamily="18" charset="2"/>
              <a:buChar char="-"/>
            </a:pPr>
            <a:endParaRPr lang="en-US" altLang="en-US" sz="2400" dirty="0" smtClean="0">
              <a:latin typeface="Times New Roman" panose="02020603050405020304" pitchFamily="18" charset="0"/>
              <a:cs typeface="Times New Roman" panose="02020603050405020304" pitchFamily="18" charset="0"/>
            </a:endParaRPr>
          </a:p>
          <a:p>
            <a:pPr>
              <a:spcBef>
                <a:spcPct val="0"/>
              </a:spcBef>
              <a:buFont typeface="Symbol" panose="05050102010706020507" pitchFamily="18" charset="2"/>
              <a:buChar char="-"/>
            </a:pPr>
            <a:endParaRPr lang="en-US" altLang="en-US" sz="2400" dirty="0" smtClean="0">
              <a:latin typeface="Times New Roman" panose="02020603050405020304" pitchFamily="18" charset="0"/>
              <a:cs typeface="Times New Roman" panose="02020603050405020304" pitchFamily="18" charset="0"/>
            </a:endParaRPr>
          </a:p>
        </p:txBody>
      </p:sp>
      <p:sp>
        <p:nvSpPr>
          <p:cNvPr id="8806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027CE3-CF65-4456-B688-3451C7874544}" type="slidenum">
              <a:rPr lang="en-US" altLang="en-US" smtClean="0">
                <a:solidFill>
                  <a:srgbClr val="045C75"/>
                </a:solidFill>
              </a:rPr>
              <a:pPr/>
              <a:t>71</a:t>
            </a:fld>
            <a:endParaRPr lang="en-US" altLang="en-US" smtClean="0">
              <a:solidFill>
                <a:srgbClr val="045C75"/>
              </a:solidFill>
            </a:endParaRPr>
          </a:p>
        </p:txBody>
      </p:sp>
      <p:pic>
        <p:nvPicPr>
          <p:cNvPr id="8806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72238" y="1070217"/>
            <a:ext cx="2681870" cy="147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6953" y="2993902"/>
            <a:ext cx="2936047"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2"/>
          <p:cNvSpPr>
            <a:spLocks noGrp="1"/>
          </p:cNvSpPr>
          <p:nvPr>
            <p:ph idx="1"/>
          </p:nvPr>
        </p:nvSpPr>
        <p:spPr>
          <a:xfrm>
            <a:off x="76200" y="1058863"/>
            <a:ext cx="8991600" cy="4953000"/>
          </a:xfrm>
        </p:spPr>
        <p:txBody>
          <a:bodyPr/>
          <a:lstStyle/>
          <a:p>
            <a:pPr lvl="1">
              <a:spcBef>
                <a:spcPct val="0"/>
              </a:spcBef>
              <a:buFont typeface="Symbol" panose="05050102010706020507" pitchFamily="18" charset="2"/>
              <a:buChar char="-"/>
            </a:pPr>
            <a:r>
              <a:rPr lang="en-US" altLang="en-US" sz="2200" dirty="0" smtClean="0">
                <a:latin typeface="Times New Roman" panose="02020603050405020304" pitchFamily="18" charset="0"/>
                <a:cs typeface="Times New Roman" panose="02020603050405020304" pitchFamily="18" charset="0"/>
              </a:rPr>
              <a:t>Scientists have assessed the Pacific </a:t>
            </a:r>
            <a:r>
              <a:rPr lang="en-US" altLang="en-US" sz="2200" dirty="0" err="1" smtClean="0">
                <a:latin typeface="Times New Roman" panose="02020603050405020304" pitchFamily="18" charset="0"/>
                <a:cs typeface="Times New Roman" panose="02020603050405020304" pitchFamily="18" charset="0"/>
              </a:rPr>
              <a:t>bluefin</a:t>
            </a:r>
            <a:r>
              <a:rPr lang="en-US" altLang="en-US" sz="2200" dirty="0" smtClean="0">
                <a:latin typeface="Times New Roman" panose="02020603050405020304" pitchFamily="18" charset="0"/>
                <a:cs typeface="Times New Roman" panose="02020603050405020304" pitchFamily="18" charset="0"/>
              </a:rPr>
              <a:t> stock to be near historically low levels and heavily overfished with depletion </a:t>
            </a:r>
            <a:br>
              <a:rPr lang="en-US" altLang="en-US" sz="2200" dirty="0" smtClean="0">
                <a:latin typeface="Times New Roman" panose="02020603050405020304" pitchFamily="18" charset="0"/>
                <a:cs typeface="Times New Roman" panose="02020603050405020304" pitchFamily="18" charset="0"/>
              </a:rPr>
            </a:br>
            <a:r>
              <a:rPr lang="en-US" altLang="en-US" sz="2200" dirty="0" smtClean="0">
                <a:latin typeface="Times New Roman" panose="02020603050405020304" pitchFamily="18" charset="0"/>
                <a:cs typeface="Times New Roman" panose="02020603050405020304" pitchFamily="18" charset="0"/>
              </a:rPr>
              <a:t>to some 4% of unfished levels</a:t>
            </a:r>
          </a:p>
          <a:p>
            <a:pPr lvl="1">
              <a:spcBef>
                <a:spcPct val="0"/>
              </a:spcBef>
              <a:buFont typeface="Symbol" panose="05050102010706020507" pitchFamily="18" charset="2"/>
              <a:buChar char="-"/>
            </a:pPr>
            <a:r>
              <a:rPr lang="en-US" altLang="en-US" sz="2200" dirty="0" smtClean="0">
                <a:latin typeface="Times New Roman" panose="02020603050405020304" pitchFamily="18" charset="0"/>
                <a:cs typeface="Times New Roman" panose="02020603050405020304" pitchFamily="18" charset="0"/>
              </a:rPr>
              <a:t>Reaching agreement on reference points has not been possible</a:t>
            </a:r>
          </a:p>
          <a:p>
            <a:pPr lvl="1">
              <a:spcBef>
                <a:spcPct val="0"/>
              </a:spcBef>
              <a:buFont typeface="Symbol" panose="05050102010706020507" pitchFamily="18" charset="2"/>
              <a:buChar char="-"/>
            </a:pPr>
            <a:r>
              <a:rPr lang="en-US" altLang="en-US" sz="2200" dirty="0" smtClean="0">
                <a:latin typeface="Times New Roman" panose="02020603050405020304" pitchFamily="18" charset="0"/>
                <a:cs typeface="Times New Roman" panose="02020603050405020304" pitchFamily="18" charset="0"/>
              </a:rPr>
              <a:t>Only a provisional Multi-Annual Rebuilding Plan has been adopted (Conservation and Management Measure 2015-04)</a:t>
            </a:r>
          </a:p>
          <a:p>
            <a:pPr lvl="2">
              <a:spcBef>
                <a:spcPct val="0"/>
              </a:spcBef>
              <a:buFont typeface="Times New Roman" panose="02020603050405020304" pitchFamily="18" charset="0"/>
              <a:buChar char="*"/>
            </a:pPr>
            <a:r>
              <a:rPr lang="en-US" altLang="en-US" sz="2200" dirty="0" smtClean="0">
                <a:latin typeface="Times New Roman" panose="02020603050405020304" pitchFamily="18" charset="0"/>
                <a:cs typeface="Times New Roman" panose="02020603050405020304" pitchFamily="18" charset="0"/>
              </a:rPr>
              <a:t>Sets an initial goal of rebuilding the stock spawning biomass </a:t>
            </a:r>
            <a:br>
              <a:rPr lang="en-US" altLang="en-US" sz="2200" dirty="0" smtClean="0">
                <a:latin typeface="Times New Roman" panose="02020603050405020304" pitchFamily="18" charset="0"/>
                <a:cs typeface="Times New Roman" panose="02020603050405020304" pitchFamily="18" charset="0"/>
              </a:rPr>
            </a:br>
            <a:r>
              <a:rPr lang="en-US" altLang="en-US" sz="2200" dirty="0" smtClean="0">
                <a:latin typeface="Times New Roman" panose="02020603050405020304" pitchFamily="18" charset="0"/>
                <a:cs typeface="Times New Roman" panose="02020603050405020304" pitchFamily="18" charset="0"/>
              </a:rPr>
              <a:t>to historical median (42,592t) within 10 years</a:t>
            </a:r>
          </a:p>
          <a:p>
            <a:pPr lvl="2">
              <a:spcBef>
                <a:spcPct val="0"/>
              </a:spcBef>
              <a:buFont typeface="Times New Roman" panose="02020603050405020304" pitchFamily="18" charset="0"/>
              <a:buChar char="*"/>
            </a:pPr>
            <a:r>
              <a:rPr lang="en-US" altLang="en-US" sz="2200" dirty="0" smtClean="0">
                <a:latin typeface="Times New Roman" panose="02020603050405020304" pitchFamily="18" charset="0"/>
                <a:cs typeface="Times New Roman" panose="02020603050405020304" pitchFamily="18" charset="0"/>
              </a:rPr>
              <a:t>Requires taking measures necessary to reduce the total fishing efforts by fishing vessels to stay below 2002-2004 annual average levels</a:t>
            </a:r>
          </a:p>
        </p:txBody>
      </p:sp>
      <p:sp>
        <p:nvSpPr>
          <p:cNvPr id="8909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C9E91F2-D4A2-4600-88DB-6AE9EFA983E0}" type="slidenum">
              <a:rPr lang="en-US" altLang="en-US" smtClean="0">
                <a:solidFill>
                  <a:srgbClr val="045C75"/>
                </a:solidFill>
              </a:rPr>
              <a:pPr/>
              <a:t>72</a:t>
            </a:fld>
            <a:endParaRPr lang="en-US" altLang="en-US" smtClean="0">
              <a:solidFill>
                <a:srgbClr val="045C75"/>
              </a:solidFill>
            </a:endParaRPr>
          </a:p>
        </p:txBody>
      </p:sp>
      <p:pic>
        <p:nvPicPr>
          <p:cNvPr id="8909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4557921"/>
            <a:ext cx="3300413" cy="2198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58B72D-3EA7-48F3-B5DE-E1D5C5C0B1F1}" type="slidenum">
              <a:rPr lang="en-US" altLang="en-US" smtClean="0">
                <a:solidFill>
                  <a:srgbClr val="045C75"/>
                </a:solidFill>
              </a:rPr>
              <a:pPr/>
              <a:t>73</a:t>
            </a:fld>
            <a:endParaRPr lang="en-US" altLang="en-US" smtClean="0">
              <a:solidFill>
                <a:srgbClr val="045C75"/>
              </a:solidFill>
            </a:endParaRPr>
          </a:p>
        </p:txBody>
      </p:sp>
      <p:sp>
        <p:nvSpPr>
          <p:cNvPr id="90115" name="Rectangle 2"/>
          <p:cNvSpPr>
            <a:spLocks noChangeArrowheads="1"/>
          </p:cNvSpPr>
          <p:nvPr/>
        </p:nvSpPr>
        <p:spPr bwMode="auto">
          <a:xfrm>
            <a:off x="0" y="838200"/>
            <a:ext cx="90678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2">
              <a:buClr>
                <a:schemeClr val="accent2"/>
              </a:buClr>
              <a:buFont typeface="Times New Roman" panose="02020603050405020304" pitchFamily="18" charset="0"/>
              <a:buChar char="*"/>
            </a:pPr>
            <a:r>
              <a:rPr lang="en-US" altLang="en-US" sz="2200" dirty="0">
                <a:latin typeface="Times New Roman" panose="02020603050405020304" pitchFamily="18" charset="0"/>
                <a:cs typeface="Times New Roman" panose="02020603050405020304" pitchFamily="18" charset="0"/>
              </a:rPr>
              <a:t>Requires reduction of juvenile catches (less than 30 kg) to be 50% below the 2002-2004 annual average levels</a:t>
            </a:r>
          </a:p>
          <a:p>
            <a:pPr lvl="2">
              <a:buClr>
                <a:schemeClr val="accent2"/>
              </a:buClr>
              <a:buFont typeface="Times New Roman" panose="02020603050405020304" pitchFamily="18" charset="0"/>
              <a:buChar char="*"/>
            </a:pPr>
            <a:r>
              <a:rPr lang="en-US" altLang="en-US" sz="2200" dirty="0">
                <a:latin typeface="Times New Roman" panose="02020603050405020304" pitchFamily="18" charset="0"/>
                <a:cs typeface="Times New Roman" panose="02020603050405020304" pitchFamily="18" charset="0"/>
              </a:rPr>
              <a:t>Mandates the Northern Committee (NC) to develop reference points at its 2015 and 2016 </a:t>
            </a:r>
            <a:r>
              <a:rPr lang="en-US" altLang="en-US" sz="2200" dirty="0" smtClean="0">
                <a:latin typeface="Times New Roman" panose="02020603050405020304" pitchFamily="18" charset="0"/>
                <a:cs typeface="Times New Roman" panose="02020603050405020304" pitchFamily="18" charset="0"/>
              </a:rPr>
              <a:t>meetings</a:t>
            </a:r>
          </a:p>
          <a:p>
            <a:pPr lvl="2">
              <a:buClr>
                <a:schemeClr val="accent2"/>
              </a:buClr>
              <a:buFont typeface="Times New Roman" panose="02020603050405020304" pitchFamily="18" charset="0"/>
              <a:buChar char="*"/>
            </a:pPr>
            <a:endParaRPr lang="en-US" altLang="en-US" sz="2200" dirty="0">
              <a:latin typeface="Times New Roman" panose="02020603050405020304" pitchFamily="18" charset="0"/>
              <a:cs typeface="Times New Roman" panose="02020603050405020304" pitchFamily="18" charset="0"/>
            </a:endParaRPr>
          </a:p>
          <a:p>
            <a:pPr lvl="1">
              <a:buClr>
                <a:schemeClr val="accent1"/>
              </a:buClr>
              <a:buFont typeface="Symbol" panose="05050102010706020507" pitchFamily="18" charset="2"/>
              <a:buChar char="-"/>
            </a:pPr>
            <a:r>
              <a:rPr lang="en-US" altLang="en-US" sz="2200" dirty="0">
                <a:latin typeface="Times New Roman" panose="02020603050405020304" pitchFamily="18" charset="0"/>
                <a:cs typeface="Times New Roman" panose="02020603050405020304" pitchFamily="18" charset="0"/>
              </a:rPr>
              <a:t>Quorum for 2015 NC meeting not achieved and at informal discussions, Canada expressed its disappointment with the lack of progress on the management of Pacific </a:t>
            </a:r>
            <a:r>
              <a:rPr lang="en-US" altLang="en-US" sz="2200" dirty="0" smtClean="0">
                <a:latin typeface="Times New Roman" panose="02020603050405020304" pitchFamily="18" charset="0"/>
                <a:cs typeface="Times New Roman" panose="02020603050405020304" pitchFamily="18" charset="0"/>
              </a:rPr>
              <a:t>Bluefin</a:t>
            </a:r>
          </a:p>
          <a:p>
            <a:pPr lvl="1">
              <a:buClr>
                <a:schemeClr val="accent1"/>
              </a:buClr>
              <a:buFont typeface="Symbol" panose="05050102010706020507" pitchFamily="18" charset="2"/>
              <a:buChar char="-"/>
            </a:pPr>
            <a:r>
              <a:rPr lang="en-US" altLang="en-US" sz="2200" dirty="0" smtClean="0">
                <a:latin typeface="Times New Roman" panose="02020603050405020304" pitchFamily="18" charset="0"/>
                <a:cs typeface="Times New Roman" panose="02020603050405020304" pitchFamily="18" charset="0"/>
              </a:rPr>
              <a:t>At September 2016 NC meeting, participants could not agree on a limit reference point or other elements for a precautionary management framework for the stock</a:t>
            </a:r>
          </a:p>
          <a:p>
            <a:pPr lvl="1">
              <a:buClr>
                <a:schemeClr val="accent1"/>
              </a:buClr>
              <a:buFont typeface="Symbol" panose="05050102010706020507" pitchFamily="18" charset="2"/>
              <a:buChar char="-"/>
            </a:pPr>
            <a:endParaRPr lang="en-US" altLang="en-US" sz="2200" dirty="0"/>
          </a:p>
        </p:txBody>
      </p:sp>
      <p:pic>
        <p:nvPicPr>
          <p:cNvPr id="9011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413460"/>
            <a:ext cx="2768600" cy="2308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A057859A-D0D2-489F-A26F-492951F6A5D6}" type="slidenum">
              <a:rPr lang="en-US" altLang="en-US" sz="1200" smtClean="0">
                <a:solidFill>
                  <a:srgbClr val="898989"/>
                </a:solidFill>
                <a:latin typeface="Calibri" panose="020F0502020204030204" pitchFamily="34" charset="0"/>
              </a:rPr>
              <a:pPr>
                <a:spcBef>
                  <a:spcPct val="0"/>
                </a:spcBef>
                <a:buClrTx/>
                <a:buSzTx/>
                <a:buFontTx/>
                <a:buNone/>
              </a:pPr>
              <a:t>74</a:t>
            </a:fld>
            <a:endParaRPr lang="en-US" altLang="en-US" sz="1200" smtClean="0">
              <a:solidFill>
                <a:srgbClr val="898989"/>
              </a:solidFill>
              <a:latin typeface="Calibri" panose="020F0502020204030204" pitchFamily="34" charset="0"/>
            </a:endParaRPr>
          </a:p>
        </p:txBody>
      </p:sp>
      <p:sp>
        <p:nvSpPr>
          <p:cNvPr id="109570" name="Rectangle 2"/>
          <p:cNvSpPr>
            <a:spLocks noGrp="1" noChangeArrowheads="1"/>
          </p:cNvSpPr>
          <p:nvPr>
            <p:ph idx="4294967295"/>
          </p:nvPr>
        </p:nvSpPr>
        <p:spPr>
          <a:xfrm>
            <a:off x="6350" y="990600"/>
            <a:ext cx="8915400" cy="6858000"/>
          </a:xfrm>
        </p:spPr>
        <p:txBody>
          <a:bodyPr/>
          <a:lstStyle/>
          <a:p>
            <a:pPr eaLnBrk="1" hangingPunct="1">
              <a:spcBef>
                <a:spcPct val="0"/>
              </a:spcBef>
              <a:buFontTx/>
              <a:buNone/>
              <a:defRPr/>
            </a:pPr>
            <a:r>
              <a:rPr lang="en-US" sz="2100" b="1" dirty="0" smtClean="0">
                <a:latin typeface="Times New Roman" panose="02020603050405020304" pitchFamily="18" charset="0"/>
              </a:rPr>
              <a:t>Concluding Cautions about Precaution</a:t>
            </a:r>
          </a:p>
          <a:p>
            <a:pPr eaLnBrk="1" hangingPunct="1">
              <a:spcBef>
                <a:spcPct val="0"/>
              </a:spcBef>
              <a:defRPr/>
            </a:pPr>
            <a:endParaRPr lang="en-US" sz="2100" dirty="0" smtClean="0">
              <a:latin typeface="Times New Roman" panose="02020603050405020304" pitchFamily="18" charset="0"/>
            </a:endParaRPr>
          </a:p>
          <a:p>
            <a:pPr eaLnBrk="1" hangingPunct="1">
              <a:spcBef>
                <a:spcPct val="0"/>
              </a:spcBef>
              <a:defRPr/>
            </a:pPr>
            <a:r>
              <a:rPr lang="en-US" sz="2100" dirty="0" smtClean="0">
                <a:latin typeface="Times New Roman" panose="02020603050405020304" pitchFamily="18" charset="0"/>
              </a:rPr>
              <a:t>The Precautionary Principle/Approach Is Not a Panacea (A “Quick Fix” to the World’s Legal, Policy and Practical Woes)</a:t>
            </a:r>
          </a:p>
          <a:p>
            <a:pPr eaLnBrk="1" hangingPunct="1">
              <a:spcBef>
                <a:spcPct val="0"/>
              </a:spcBef>
              <a:defRPr/>
            </a:pPr>
            <a:endParaRPr lang="en-US" sz="2100" dirty="0" smtClean="0">
              <a:latin typeface="Times New Roman" panose="02020603050405020304" pitchFamily="18" charset="0"/>
            </a:endParaRPr>
          </a:p>
          <a:p>
            <a:pPr eaLnBrk="1" hangingPunct="1">
              <a:spcBef>
                <a:spcPct val="0"/>
              </a:spcBef>
              <a:buFont typeface="Times New Roman" panose="02020603050405020304" pitchFamily="18" charset="0"/>
              <a:buChar char="+"/>
              <a:defRPr/>
            </a:pPr>
            <a:r>
              <a:rPr lang="en-US" sz="2100" dirty="0" smtClean="0">
                <a:latin typeface="Times New Roman" panose="02020603050405020304" pitchFamily="18" charset="0"/>
              </a:rPr>
              <a:t>Does not fill the numerous global “governance gaps”, e.g.,</a:t>
            </a:r>
          </a:p>
          <a:p>
            <a:pPr lvl="1" eaLnBrk="1" hangingPunct="1">
              <a:spcBef>
                <a:spcPct val="0"/>
              </a:spcBef>
              <a:buFont typeface="Times New Roman" panose="02020603050405020304" pitchFamily="18" charset="0"/>
              <a:buChar char="–"/>
              <a:defRPr/>
            </a:pPr>
            <a:r>
              <a:rPr lang="en-GB" sz="2100" dirty="0" smtClean="0">
                <a:latin typeface="Times New Roman" panose="02020603050405020304" pitchFamily="18" charset="0"/>
              </a:rPr>
              <a:t>No convention on land-based pollution/activities </a:t>
            </a:r>
            <a:br>
              <a:rPr lang="en-GB" sz="2100" dirty="0" smtClean="0">
                <a:latin typeface="Times New Roman" panose="02020603050405020304" pitchFamily="18" charset="0"/>
              </a:rPr>
            </a:br>
            <a:r>
              <a:rPr lang="en-GB" sz="2100" dirty="0" smtClean="0">
                <a:latin typeface="Times New Roman" panose="02020603050405020304" pitchFamily="18" charset="0"/>
              </a:rPr>
              <a:t>(“soft” Global  Programme of Action for the</a:t>
            </a:r>
            <a:br>
              <a:rPr lang="en-GB" sz="2100" dirty="0" smtClean="0">
                <a:latin typeface="Times New Roman" panose="02020603050405020304" pitchFamily="18" charset="0"/>
              </a:rPr>
            </a:br>
            <a:r>
              <a:rPr lang="en-GB" sz="2100" dirty="0" smtClean="0">
                <a:latin typeface="Times New Roman" panose="02020603050405020304" pitchFamily="18" charset="0"/>
              </a:rPr>
              <a:t>Protection of the Marine Environment from</a:t>
            </a:r>
            <a:br>
              <a:rPr lang="en-GB" sz="2100" dirty="0" smtClean="0">
                <a:latin typeface="Times New Roman" panose="02020603050405020304" pitchFamily="18" charset="0"/>
              </a:rPr>
            </a:br>
            <a:r>
              <a:rPr lang="en-GB" sz="2100" dirty="0" smtClean="0">
                <a:latin typeface="Times New Roman" panose="02020603050405020304" pitchFamily="18" charset="0"/>
              </a:rPr>
              <a:t>Land-Based Activities, 1995)</a:t>
            </a:r>
          </a:p>
          <a:p>
            <a:pPr lvl="1" eaLnBrk="1" hangingPunct="1">
              <a:spcBef>
                <a:spcPct val="0"/>
              </a:spcBef>
              <a:buFont typeface="Times New Roman" panose="02020603050405020304" pitchFamily="18" charset="0"/>
              <a:buChar char="–"/>
              <a:defRPr/>
            </a:pPr>
            <a:r>
              <a:rPr lang="en-GB" sz="2100" dirty="0" smtClean="0">
                <a:latin typeface="Times New Roman" panose="02020603050405020304" pitchFamily="18" charset="0"/>
              </a:rPr>
              <a:t>No comprehensive convention on sea-bed activities (MARPOL 73/78 only covers oily platform drainage [not to exceed 15 ppm] and garbage disposal from rigs [no disposal except for ground food wastes if more than 12 nm from land] </a:t>
            </a:r>
          </a:p>
          <a:p>
            <a:pPr lvl="1" eaLnBrk="1" hangingPunct="1">
              <a:spcBef>
                <a:spcPct val="0"/>
              </a:spcBef>
              <a:buFont typeface="Times New Roman" panose="02020603050405020304" pitchFamily="18" charset="0"/>
              <a:buChar char="–"/>
              <a:defRPr/>
            </a:pPr>
            <a:r>
              <a:rPr lang="en-GB" sz="2100" dirty="0" smtClean="0">
                <a:latin typeface="Times New Roman" panose="02020603050405020304" pitchFamily="18" charset="0"/>
              </a:rPr>
              <a:t>No comprehensive chemicals convention</a:t>
            </a:r>
          </a:p>
          <a:p>
            <a:pPr lvl="1" eaLnBrk="1" hangingPunct="1">
              <a:spcBef>
                <a:spcPct val="0"/>
              </a:spcBef>
              <a:buFont typeface="Times New Roman" panose="02020603050405020304" pitchFamily="18" charset="0"/>
              <a:buChar char="–"/>
              <a:defRPr/>
            </a:pPr>
            <a:r>
              <a:rPr lang="en-GB" sz="2100" dirty="0" smtClean="0">
                <a:latin typeface="Times New Roman" panose="02020603050405020304" pitchFamily="18" charset="0"/>
              </a:rPr>
              <a:t>No integrated management arrangements for the high seas</a:t>
            </a:r>
          </a:p>
          <a:p>
            <a:pPr lvl="1" eaLnBrk="1" hangingPunct="1">
              <a:spcBef>
                <a:spcPct val="0"/>
              </a:spcBef>
              <a:buFont typeface="Times New Roman" panose="02020603050405020304" pitchFamily="18" charset="0"/>
              <a:buChar char="–"/>
              <a:defRPr/>
            </a:pPr>
            <a:endParaRPr lang="en-GB" sz="2200" dirty="0" smtClean="0">
              <a:latin typeface="Times New Roman" panose="02020603050405020304" pitchFamily="18" charset="0"/>
            </a:endParaRPr>
          </a:p>
          <a:p>
            <a:pPr marL="0" indent="0" eaLnBrk="1" hangingPunct="1">
              <a:spcBef>
                <a:spcPct val="0"/>
              </a:spcBef>
              <a:buFont typeface="Wingdings 2" panose="05020102010507070707" pitchFamily="18" charset="2"/>
              <a:buNone/>
              <a:defRPr/>
            </a:pPr>
            <a:endParaRPr lang="en-US" sz="2200" dirty="0" smtClean="0">
              <a:latin typeface="Times New Roman" panose="02020603050405020304" pitchFamily="18" charset="0"/>
            </a:endParaRPr>
          </a:p>
        </p:txBody>
      </p:sp>
      <p:pic>
        <p:nvPicPr>
          <p:cNvPr id="9114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048000"/>
            <a:ext cx="2498124"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D41013B8-0A8C-4662-998B-E49A28DC809F}" type="slidenum">
              <a:rPr lang="en-US" altLang="en-US" sz="1200" smtClean="0">
                <a:solidFill>
                  <a:srgbClr val="898989"/>
                </a:solidFill>
                <a:latin typeface="Calibri" panose="020F0502020204030204" pitchFamily="34" charset="0"/>
              </a:rPr>
              <a:pPr>
                <a:spcBef>
                  <a:spcPct val="0"/>
                </a:spcBef>
                <a:buClrTx/>
                <a:buSzTx/>
                <a:buFontTx/>
                <a:buNone/>
              </a:pPr>
              <a:t>75</a:t>
            </a:fld>
            <a:endParaRPr lang="en-US" altLang="en-US" sz="1200" smtClean="0">
              <a:solidFill>
                <a:srgbClr val="898989"/>
              </a:solidFill>
              <a:latin typeface="Calibri" panose="020F0502020204030204" pitchFamily="34" charset="0"/>
            </a:endParaRPr>
          </a:p>
        </p:txBody>
      </p:sp>
      <p:sp>
        <p:nvSpPr>
          <p:cNvPr id="92163" name="Rectangle 2"/>
          <p:cNvSpPr>
            <a:spLocks noGrp="1" noChangeArrowheads="1"/>
          </p:cNvSpPr>
          <p:nvPr>
            <p:ph idx="4294967295"/>
          </p:nvPr>
        </p:nvSpPr>
        <p:spPr>
          <a:xfrm>
            <a:off x="0" y="914399"/>
            <a:ext cx="9144000" cy="5807075"/>
          </a:xfrm>
        </p:spPr>
        <p:txBody>
          <a:bodyPr/>
          <a:lstStyle/>
          <a:p>
            <a:pPr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Does not fix weak international environmental standards that exist, for example</a:t>
            </a:r>
          </a:p>
          <a:p>
            <a:pPr eaLnBrk="1" hangingPunct="1">
              <a:spcBef>
                <a:spcPct val="0"/>
              </a:spcBef>
              <a:buFont typeface="Times New Roman" panose="02020603050405020304" pitchFamily="18" charset="0"/>
              <a:buChar char="+"/>
            </a:pPr>
            <a:endParaRPr lang="en-US" altLang="en-US" sz="2200" dirty="0" smtClean="0">
              <a:latin typeface="Times New Roman" panose="02020603050405020304" pitchFamily="18" charset="0"/>
            </a:endParaRPr>
          </a:p>
          <a:p>
            <a:pPr lvl="1" eaLnBrk="1" hangingPunct="1">
              <a:spcBef>
                <a:spcPct val="0"/>
              </a:spcBef>
              <a:buFont typeface="Times New Roman" panose="02020603050405020304" pitchFamily="18" charset="0"/>
              <a:buChar char="–"/>
            </a:pPr>
            <a:r>
              <a:rPr lang="en-GB" altLang="en-US" sz="2200" dirty="0" smtClean="0">
                <a:latin typeface="Times New Roman" panose="02020603050405020304" pitchFamily="18" charset="0"/>
              </a:rPr>
              <a:t>Sewage from ships</a:t>
            </a:r>
          </a:p>
          <a:p>
            <a:pPr lvl="1" eaLnBrk="1" hangingPunct="1">
              <a:spcBef>
                <a:spcPct val="0"/>
              </a:spcBef>
              <a:buFont typeface="Times New Roman" panose="02020603050405020304" pitchFamily="18" charset="0"/>
              <a:buChar char="–"/>
            </a:pPr>
            <a:endParaRPr lang="en-GB" altLang="en-US" sz="2200" dirty="0" smtClean="0">
              <a:latin typeface="Times New Roman" panose="02020603050405020304" pitchFamily="18" charset="0"/>
            </a:endParaRPr>
          </a:p>
          <a:p>
            <a:pPr lvl="1" eaLnBrk="1" hangingPunct="1">
              <a:spcBef>
                <a:spcPct val="0"/>
              </a:spcBef>
              <a:buFont typeface="Times New Roman" panose="02020603050405020304" pitchFamily="18" charset="0"/>
              <a:buChar char="–"/>
            </a:pPr>
            <a:endParaRPr lang="en-GB" altLang="en-US" sz="2200" dirty="0" smtClean="0">
              <a:latin typeface="Times New Roman" panose="02020603050405020304" pitchFamily="18" charset="0"/>
            </a:endParaRPr>
          </a:p>
          <a:p>
            <a:pPr lvl="1" eaLnBrk="1" hangingPunct="1">
              <a:spcBef>
                <a:spcPct val="0"/>
              </a:spcBef>
              <a:buFont typeface="Times New Roman" panose="02020603050405020304" pitchFamily="18" charset="0"/>
              <a:buChar char="–"/>
            </a:pPr>
            <a:endParaRPr lang="en-GB" altLang="en-US" sz="2200" dirty="0" smtClean="0">
              <a:latin typeface="Times New Roman" panose="02020603050405020304" pitchFamily="18" charset="0"/>
            </a:endParaRPr>
          </a:p>
          <a:p>
            <a:pPr lvl="1" eaLnBrk="1" hangingPunct="1">
              <a:spcBef>
                <a:spcPct val="0"/>
              </a:spcBef>
              <a:buFont typeface="Times New Roman" panose="02020603050405020304" pitchFamily="18" charset="0"/>
              <a:buChar char="–"/>
            </a:pPr>
            <a:endParaRPr lang="en-GB" altLang="en-US" sz="2200" dirty="0" smtClean="0">
              <a:latin typeface="Times New Roman" panose="02020603050405020304" pitchFamily="18" charset="0"/>
            </a:endParaRPr>
          </a:p>
          <a:p>
            <a:pPr lvl="1" eaLnBrk="1" hangingPunct="1">
              <a:spcBef>
                <a:spcPct val="0"/>
              </a:spcBef>
              <a:buFont typeface="Times New Roman" panose="02020603050405020304" pitchFamily="18" charset="0"/>
              <a:buChar char="–"/>
            </a:pPr>
            <a:endParaRPr lang="en-GB" altLang="en-US" sz="2200" dirty="0" smtClean="0">
              <a:latin typeface="Times New Roman" panose="02020603050405020304" pitchFamily="18" charset="0"/>
            </a:endParaRPr>
          </a:p>
          <a:p>
            <a:pPr lvl="1" eaLnBrk="1" hangingPunct="1">
              <a:spcBef>
                <a:spcPct val="0"/>
              </a:spcBef>
              <a:buFont typeface="Times New Roman" panose="02020603050405020304" pitchFamily="18" charset="0"/>
              <a:buChar char="–"/>
            </a:pPr>
            <a:r>
              <a:rPr lang="en-GB" altLang="en-US" sz="2200" dirty="0" smtClean="0">
                <a:latin typeface="Times New Roman" panose="02020603050405020304" pitchFamily="18" charset="0"/>
              </a:rPr>
              <a:t>MARPOL Convention’s Annex IV continues an antiquated, non-precautionary distance from land approach</a:t>
            </a:r>
          </a:p>
          <a:p>
            <a:pPr lvl="1" eaLnBrk="1" hangingPunct="1">
              <a:spcBef>
                <a:spcPct val="0"/>
              </a:spcBef>
              <a:buFont typeface="Times New Roman" panose="02020603050405020304" pitchFamily="18" charset="0"/>
              <a:buChar char="–"/>
            </a:pPr>
            <a:endParaRPr lang="en-GB" altLang="en-US" sz="2200" dirty="0" smtClean="0">
              <a:latin typeface="Times New Roman" panose="02020603050405020304" pitchFamily="18" charset="0"/>
            </a:endParaRPr>
          </a:p>
          <a:p>
            <a:pPr lvl="2" eaLnBrk="1" hangingPunct="1">
              <a:spcBef>
                <a:spcPct val="0"/>
              </a:spcBef>
              <a:buFont typeface="Symbol" panose="05050102010706020507" pitchFamily="18" charset="2"/>
              <a:buChar char="*"/>
            </a:pPr>
            <a:r>
              <a:rPr lang="en-GB" altLang="en-US" sz="2200" dirty="0" smtClean="0">
                <a:latin typeface="Times New Roman" panose="02020603050405020304" pitchFamily="18" charset="0"/>
              </a:rPr>
              <a:t>Allows ships to discharge </a:t>
            </a:r>
            <a:r>
              <a:rPr lang="en-GB" altLang="en-US" sz="2200" dirty="0" err="1" smtClean="0">
                <a:latin typeface="Times New Roman" panose="02020603050405020304" pitchFamily="18" charset="0"/>
              </a:rPr>
              <a:t>comminuted</a:t>
            </a:r>
            <a:r>
              <a:rPr lang="en-GB" altLang="en-US" sz="2200" dirty="0" smtClean="0">
                <a:latin typeface="Times New Roman" panose="02020603050405020304" pitchFamily="18" charset="0"/>
              </a:rPr>
              <a:t> and disinfected sewage (from approved systems) at a distance of more than 3 nautical miles from land</a:t>
            </a:r>
          </a:p>
          <a:p>
            <a:pPr lvl="2" eaLnBrk="1" hangingPunct="1">
              <a:spcBef>
                <a:spcPct val="0"/>
              </a:spcBef>
              <a:buFont typeface="Symbol" panose="05050102010706020507" pitchFamily="18" charset="2"/>
              <a:buChar char="*"/>
            </a:pPr>
            <a:r>
              <a:rPr lang="en-GB" altLang="en-US" sz="2200" dirty="0" smtClean="0">
                <a:latin typeface="Times New Roman" panose="02020603050405020304" pitchFamily="18" charset="0"/>
              </a:rPr>
              <a:t>Allows sewage which is not </a:t>
            </a:r>
            <a:r>
              <a:rPr lang="en-GB" altLang="en-US" sz="2200" dirty="0" err="1" smtClean="0">
                <a:latin typeface="Times New Roman" panose="02020603050405020304" pitchFamily="18" charset="0"/>
              </a:rPr>
              <a:t>comminuted</a:t>
            </a:r>
            <a:r>
              <a:rPr lang="en-GB" altLang="en-US" sz="2200" dirty="0" smtClean="0">
                <a:latin typeface="Times New Roman" panose="02020603050405020304" pitchFamily="18" charset="0"/>
              </a:rPr>
              <a:t> or disinfected to be discharged at a distance of more than 12 nautical miles from land</a:t>
            </a:r>
          </a:p>
          <a:p>
            <a:pPr lvl="2" eaLnBrk="1" hangingPunct="1">
              <a:spcBef>
                <a:spcPct val="0"/>
              </a:spcBef>
              <a:buFont typeface="Symbol" panose="05050102010706020507" pitchFamily="18" charset="2"/>
              <a:buChar char="*"/>
            </a:pPr>
            <a:endParaRPr lang="en-GB" altLang="en-US" dirty="0" smtClean="0">
              <a:latin typeface="Times New Roman" panose="02020603050405020304" pitchFamily="18" charset="0"/>
            </a:endParaRPr>
          </a:p>
          <a:p>
            <a:pPr lvl="2" eaLnBrk="1" hangingPunct="1">
              <a:spcBef>
                <a:spcPct val="0"/>
              </a:spcBef>
              <a:buFont typeface="Symbol" panose="05050102010706020507" pitchFamily="18" charset="2"/>
              <a:buChar char="*"/>
            </a:pPr>
            <a:endParaRPr lang="en-GB" altLang="en-US" dirty="0" smtClean="0">
              <a:latin typeface="Times New Roman" panose="02020603050405020304" pitchFamily="18" charset="0"/>
            </a:endParaRPr>
          </a:p>
          <a:p>
            <a:pPr eaLnBrk="1" hangingPunct="1">
              <a:spcBef>
                <a:spcPct val="0"/>
              </a:spcBef>
            </a:pPr>
            <a:endParaRPr lang="en-US" altLang="en-US" sz="2400" dirty="0" smtClean="0">
              <a:latin typeface="Times New Roman" panose="02020603050405020304" pitchFamily="18" charset="0"/>
            </a:endParaRPr>
          </a:p>
        </p:txBody>
      </p:sp>
      <p:pic>
        <p:nvPicPr>
          <p:cNvPr id="92164" name="Picture 3" descr="C:\Documents and Settings\mkross\My Documents\My Pictures\csp_o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447800"/>
            <a:ext cx="2895600" cy="222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968101E0-CBB8-456C-B8EF-A84826A880EE}" type="slidenum">
              <a:rPr lang="en-US" altLang="en-US" sz="1200" smtClean="0">
                <a:solidFill>
                  <a:srgbClr val="898989"/>
                </a:solidFill>
                <a:latin typeface="Calibri" panose="020F0502020204030204" pitchFamily="34" charset="0"/>
              </a:rPr>
              <a:pPr>
                <a:spcBef>
                  <a:spcPct val="0"/>
                </a:spcBef>
                <a:buClrTx/>
                <a:buSzTx/>
                <a:buFontTx/>
                <a:buNone/>
              </a:pPr>
              <a:t>76</a:t>
            </a:fld>
            <a:endParaRPr lang="en-US" altLang="en-US" sz="1200" smtClean="0">
              <a:solidFill>
                <a:srgbClr val="898989"/>
              </a:solidFill>
              <a:latin typeface="Calibri" panose="020F0502020204030204" pitchFamily="34" charset="0"/>
            </a:endParaRPr>
          </a:p>
        </p:txBody>
      </p:sp>
      <p:sp>
        <p:nvSpPr>
          <p:cNvPr id="93187" name="Rectangle 2"/>
          <p:cNvSpPr>
            <a:spLocks noGrp="1" noChangeArrowheads="1"/>
          </p:cNvSpPr>
          <p:nvPr>
            <p:ph idx="4294967295"/>
          </p:nvPr>
        </p:nvSpPr>
        <p:spPr>
          <a:xfrm>
            <a:off x="152400" y="1066800"/>
            <a:ext cx="6553200" cy="5867400"/>
          </a:xfrm>
        </p:spPr>
        <p:txBody>
          <a:bodyPr/>
          <a:lstStyle/>
          <a:p>
            <a:pPr eaLnBrk="1" hangingPunct="1">
              <a:buFont typeface="Times New Roman" panose="02020603050405020304" pitchFamily="18" charset="0"/>
              <a:buChar char="+"/>
            </a:pPr>
            <a:r>
              <a:rPr lang="en-US" altLang="en-US" sz="2200" dirty="0" smtClean="0">
                <a:latin typeface="Times New Roman" panose="02020603050405020304" pitchFamily="18" charset="0"/>
                <a:cs typeface="Times New Roman" panose="02020603050405020304" pitchFamily="18" charset="0"/>
              </a:rPr>
              <a:t>Does not ensure political will for countries to adopt and implement international agreements promoting the precautionary approach, e.g.,</a:t>
            </a:r>
          </a:p>
          <a:p>
            <a:pPr eaLnBrk="1" hangingPunct="1"/>
            <a:endParaRPr lang="en-US" altLang="en-US" sz="2200" dirty="0" smtClean="0">
              <a:latin typeface="Times New Roman" panose="02020603050405020304" pitchFamily="18" charset="0"/>
              <a:cs typeface="Times New Roman" panose="02020603050405020304" pitchFamily="18" charset="0"/>
            </a:endParaRPr>
          </a:p>
          <a:p>
            <a:pPr lvl="1" eaLnBrk="1" hangingPunct="1">
              <a:buFont typeface="Symbol" panose="05050102010706020507" pitchFamily="18" charset="2"/>
              <a:buChar char="-"/>
            </a:pPr>
            <a:r>
              <a:rPr lang="en-US" altLang="en-US" sz="2200" dirty="0" smtClean="0">
                <a:latin typeface="Times New Roman" panose="02020603050405020304" pitchFamily="18" charset="0"/>
                <a:cs typeface="Times New Roman" panose="02020603050405020304" pitchFamily="18" charset="0"/>
              </a:rPr>
              <a:t>1996 Protocol to the London Convention</a:t>
            </a:r>
          </a:p>
          <a:p>
            <a:pPr lvl="1" eaLnBrk="1" hangingPunct="1">
              <a:buFont typeface="Symbol" panose="05050102010706020507" pitchFamily="18" charset="2"/>
              <a:buChar char="-"/>
            </a:pPr>
            <a:endParaRPr lang="en-US" altLang="en-US" sz="2200" dirty="0" smtClean="0">
              <a:latin typeface="Times New Roman" panose="02020603050405020304" pitchFamily="18" charset="0"/>
              <a:cs typeface="Times New Roman" panose="02020603050405020304" pitchFamily="18" charset="0"/>
            </a:endParaRPr>
          </a:p>
          <a:p>
            <a:pPr lvl="2" eaLnBrk="1" hangingPunct="1">
              <a:buFont typeface="Times New Roman" panose="02020603050405020304" pitchFamily="18" charset="0"/>
              <a:buChar char="*"/>
            </a:pPr>
            <a:r>
              <a:rPr lang="en-US" altLang="en-US" sz="2200" dirty="0" smtClean="0">
                <a:latin typeface="Times New Roman" panose="02020603050405020304" pitchFamily="18" charset="0"/>
                <a:cs typeface="Times New Roman" panose="02020603050405020304" pitchFamily="18" charset="0"/>
              </a:rPr>
              <a:t>Only 47 Contracting Parties as of </a:t>
            </a:r>
            <a:br>
              <a:rPr lang="en-US" altLang="en-US" sz="2200" dirty="0" smtClean="0">
                <a:latin typeface="Times New Roman" panose="02020603050405020304" pitchFamily="18" charset="0"/>
                <a:cs typeface="Times New Roman" panose="02020603050405020304" pitchFamily="18" charset="0"/>
              </a:rPr>
            </a:br>
            <a:r>
              <a:rPr lang="en-US" altLang="en-US" sz="2200" dirty="0" smtClean="0">
                <a:latin typeface="Times New Roman" panose="02020603050405020304" pitchFamily="18" charset="0"/>
                <a:cs typeface="Times New Roman" panose="02020603050405020304" pitchFamily="18" charset="0"/>
              </a:rPr>
              <a:t>1 November 2016</a:t>
            </a:r>
          </a:p>
          <a:p>
            <a:pPr lvl="2" eaLnBrk="1" hangingPunct="1"/>
            <a:endParaRPr lang="en-US" altLang="en-US" sz="2200" dirty="0" smtClean="0">
              <a:latin typeface="Times New Roman" panose="02020603050405020304" pitchFamily="18" charset="0"/>
              <a:cs typeface="Times New Roman" panose="02020603050405020304" pitchFamily="18" charset="0"/>
            </a:endParaRPr>
          </a:p>
          <a:p>
            <a:pPr lvl="1" eaLnBrk="1" hangingPunct="1">
              <a:buFont typeface="Symbol" panose="05050102010706020507" pitchFamily="18" charset="2"/>
              <a:buChar char="-"/>
            </a:pPr>
            <a:r>
              <a:rPr lang="en-US" altLang="en-US" sz="2200" dirty="0" smtClean="0">
                <a:latin typeface="Times New Roman" panose="02020603050405020304" pitchFamily="18" charset="0"/>
                <a:cs typeface="Times New Roman" panose="02020603050405020304" pitchFamily="18" charset="0"/>
              </a:rPr>
              <a:t>1995 UN Fish Stocks Agreement</a:t>
            </a:r>
          </a:p>
          <a:p>
            <a:pPr lvl="1" eaLnBrk="1" hangingPunct="1">
              <a:buFont typeface="Symbol" panose="05050102010706020507" pitchFamily="18" charset="2"/>
              <a:buChar char="-"/>
            </a:pPr>
            <a:endParaRPr lang="en-US" altLang="en-US" sz="2200" dirty="0" smtClean="0">
              <a:latin typeface="Times New Roman" panose="02020603050405020304" pitchFamily="18" charset="0"/>
              <a:cs typeface="Times New Roman" panose="02020603050405020304" pitchFamily="18" charset="0"/>
            </a:endParaRPr>
          </a:p>
          <a:p>
            <a:pPr lvl="2" eaLnBrk="1" hangingPunct="1">
              <a:buFont typeface="Times New Roman" panose="02020603050405020304" pitchFamily="18" charset="0"/>
              <a:buChar char="*"/>
            </a:pPr>
            <a:r>
              <a:rPr lang="en-US" altLang="en-US" sz="2200" dirty="0" smtClean="0">
                <a:latin typeface="Times New Roman" panose="02020603050405020304" pitchFamily="18" charset="0"/>
                <a:cs typeface="Times New Roman" panose="02020603050405020304" pitchFamily="18" charset="0"/>
              </a:rPr>
              <a:t>Only 83 Parties as of 1 November 2016</a:t>
            </a:r>
          </a:p>
        </p:txBody>
      </p:sp>
      <p:pic>
        <p:nvPicPr>
          <p:cNvPr id="9318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022475"/>
            <a:ext cx="2559050"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A02C1B90-86EE-4073-91AE-EF861FB94C48}" type="slidenum">
              <a:rPr lang="en-US" altLang="en-US" sz="1200" smtClean="0">
                <a:solidFill>
                  <a:srgbClr val="898989"/>
                </a:solidFill>
                <a:latin typeface="Calibri" panose="020F0502020204030204" pitchFamily="34" charset="0"/>
              </a:rPr>
              <a:pPr>
                <a:spcBef>
                  <a:spcPct val="0"/>
                </a:spcBef>
                <a:buClrTx/>
                <a:buSzTx/>
                <a:buFontTx/>
                <a:buNone/>
              </a:pPr>
              <a:t>77</a:t>
            </a:fld>
            <a:endParaRPr lang="en-US" altLang="en-US" sz="1200" smtClean="0">
              <a:solidFill>
                <a:srgbClr val="898989"/>
              </a:solidFill>
              <a:latin typeface="Calibri" panose="020F0502020204030204" pitchFamily="34" charset="0"/>
            </a:endParaRPr>
          </a:p>
        </p:txBody>
      </p:sp>
      <p:sp>
        <p:nvSpPr>
          <p:cNvPr id="94211" name="Rectangle 2"/>
          <p:cNvSpPr>
            <a:spLocks noGrp="1" noChangeArrowheads="1"/>
          </p:cNvSpPr>
          <p:nvPr>
            <p:ph idx="4294967295"/>
          </p:nvPr>
        </p:nvSpPr>
        <p:spPr>
          <a:xfrm>
            <a:off x="0" y="990600"/>
            <a:ext cx="8686800" cy="6553200"/>
          </a:xfrm>
        </p:spPr>
        <p:txBody>
          <a:bodyPr/>
          <a:lstStyle/>
          <a:p>
            <a:pPr eaLnBrk="1" hangingPunct="1">
              <a:spcBef>
                <a:spcPts val="0"/>
              </a:spcBef>
              <a:buFont typeface="Times New Roman" panose="02020603050405020304" pitchFamily="18" charset="0"/>
              <a:buChar char="+"/>
            </a:pPr>
            <a:r>
              <a:rPr lang="en-US" altLang="en-US" sz="2200" dirty="0" smtClean="0">
                <a:latin typeface="Times New Roman" panose="02020603050405020304" pitchFamily="18" charset="0"/>
              </a:rPr>
              <a:t>Does not “swim alone”</a:t>
            </a:r>
          </a:p>
          <a:p>
            <a:pPr lvl="1" eaLnBrk="1" hangingPunct="1">
              <a:spcBef>
                <a:spcPts val="0"/>
              </a:spcBef>
              <a:buFont typeface="Times New Roman" panose="02020603050405020304" pitchFamily="18" charset="0"/>
              <a:buChar char="–"/>
            </a:pPr>
            <a:r>
              <a:rPr lang="en-US" altLang="en-US" sz="2200" dirty="0" smtClean="0">
                <a:latin typeface="Times New Roman" panose="02020603050405020304" pitchFamily="18" charset="0"/>
              </a:rPr>
              <a:t>Numerous other principles of sustainable development must also be put into practice</a:t>
            </a:r>
          </a:p>
          <a:p>
            <a:pPr lvl="1" eaLnBrk="1" hangingPunct="1">
              <a:spcBef>
                <a:spcPts val="0"/>
              </a:spcBef>
              <a:buFont typeface="Times New Roman" panose="02020603050405020304" pitchFamily="18" charset="0"/>
              <a:buChar char="–"/>
            </a:pPr>
            <a:r>
              <a:rPr lang="en-US" altLang="en-US" sz="2200" dirty="0" smtClean="0">
                <a:latin typeface="Times New Roman" panose="02020603050405020304" pitchFamily="18" charset="0"/>
              </a:rPr>
              <a:t>Those principles include</a:t>
            </a:r>
          </a:p>
          <a:p>
            <a:pPr lvl="2" eaLnBrk="1" hangingPunct="1">
              <a:spcBef>
                <a:spcPts val="0"/>
              </a:spcBef>
              <a:buFont typeface="Times New Roman" panose="02020603050405020304" pitchFamily="18" charset="0"/>
              <a:buChar char="*"/>
            </a:pPr>
            <a:r>
              <a:rPr lang="en-US" altLang="en-US" sz="2200" dirty="0" smtClean="0">
                <a:latin typeface="Times New Roman" panose="02020603050405020304" pitchFamily="18" charset="0"/>
              </a:rPr>
              <a:t>The ecosystem approach</a:t>
            </a:r>
          </a:p>
          <a:p>
            <a:pPr lvl="2" eaLnBrk="1" hangingPunct="1">
              <a:spcBef>
                <a:spcPts val="0"/>
              </a:spcBef>
              <a:buFont typeface="Times New Roman" panose="02020603050405020304" pitchFamily="18" charset="0"/>
              <a:buChar char="*"/>
            </a:pPr>
            <a:r>
              <a:rPr lang="en-US" altLang="en-US" sz="2200" dirty="0" smtClean="0">
                <a:latin typeface="Times New Roman" panose="02020603050405020304" pitchFamily="18" charset="0"/>
              </a:rPr>
              <a:t>Public participation</a:t>
            </a:r>
          </a:p>
          <a:p>
            <a:pPr lvl="2" eaLnBrk="1" hangingPunct="1">
              <a:spcBef>
                <a:spcPts val="0"/>
              </a:spcBef>
              <a:buFont typeface="Times New Roman" panose="02020603050405020304" pitchFamily="18" charset="0"/>
              <a:buChar char="*"/>
            </a:pPr>
            <a:r>
              <a:rPr lang="en-US" altLang="en-US" sz="2200" dirty="0" smtClean="0">
                <a:latin typeface="Times New Roman" panose="02020603050405020304" pitchFamily="18" charset="0"/>
              </a:rPr>
              <a:t>Social equity</a:t>
            </a:r>
          </a:p>
          <a:p>
            <a:pPr lvl="2" eaLnBrk="1" hangingPunct="1">
              <a:spcBef>
                <a:spcPts val="0"/>
              </a:spcBef>
              <a:buFont typeface="Times New Roman" panose="02020603050405020304" pitchFamily="18" charset="0"/>
              <a:buChar char="*"/>
            </a:pPr>
            <a:r>
              <a:rPr lang="en-US" altLang="en-US" sz="2200" dirty="0" smtClean="0">
                <a:latin typeface="Times New Roman" panose="02020603050405020304" pitchFamily="18" charset="0"/>
              </a:rPr>
              <a:t>Intergenerational equity</a:t>
            </a:r>
          </a:p>
          <a:p>
            <a:pPr lvl="2" eaLnBrk="1" hangingPunct="1">
              <a:spcBef>
                <a:spcPts val="0"/>
              </a:spcBef>
              <a:buFont typeface="Times New Roman" panose="02020603050405020304" pitchFamily="18" charset="0"/>
              <a:buChar char="*"/>
            </a:pPr>
            <a:r>
              <a:rPr lang="en-US" altLang="en-US" sz="2200" dirty="0" smtClean="0">
                <a:latin typeface="Times New Roman" panose="02020603050405020304" pitchFamily="18" charset="0"/>
              </a:rPr>
              <a:t>Integration (Especially integrated                                                   coastal and ocean management)</a:t>
            </a:r>
          </a:p>
          <a:p>
            <a:pPr lvl="2" eaLnBrk="1" hangingPunct="1">
              <a:spcBef>
                <a:spcPts val="0"/>
              </a:spcBef>
              <a:buFont typeface="Times New Roman" panose="02020603050405020304" pitchFamily="18" charset="0"/>
              <a:buChar char="*"/>
            </a:pPr>
            <a:r>
              <a:rPr lang="en-US" altLang="en-US" sz="2200" dirty="0" smtClean="0">
                <a:latin typeface="Times New Roman" panose="02020603050405020304" pitchFamily="18" charset="0"/>
              </a:rPr>
              <a:t>Polluter pays</a:t>
            </a:r>
          </a:p>
          <a:p>
            <a:pPr lvl="2" eaLnBrk="1" hangingPunct="1">
              <a:spcBef>
                <a:spcPts val="0"/>
              </a:spcBef>
              <a:buFont typeface="Times New Roman" panose="02020603050405020304" pitchFamily="18" charset="0"/>
              <a:buChar char="*"/>
            </a:pPr>
            <a:r>
              <a:rPr lang="en-US" altLang="en-US" sz="2200" dirty="0" smtClean="0">
                <a:latin typeface="Times New Roman" panose="02020603050405020304" pitchFamily="18" charset="0"/>
              </a:rPr>
              <a:t>Environmental impact assessment</a:t>
            </a:r>
          </a:p>
          <a:p>
            <a:pPr lvl="2" eaLnBrk="1" hangingPunct="1">
              <a:spcBef>
                <a:spcPts val="0"/>
              </a:spcBef>
              <a:buFont typeface="Times New Roman" panose="02020603050405020304" pitchFamily="18" charset="0"/>
              <a:buChar char="*"/>
            </a:pPr>
            <a:r>
              <a:rPr lang="en-US" altLang="en-US" sz="2200" dirty="0" smtClean="0">
                <a:latin typeface="Times New Roman" panose="02020603050405020304" pitchFamily="18" charset="0"/>
              </a:rPr>
              <a:t>Pollution prevention</a:t>
            </a:r>
          </a:p>
          <a:p>
            <a:pPr lvl="2" eaLnBrk="1" hangingPunct="1">
              <a:spcBef>
                <a:spcPts val="0"/>
              </a:spcBef>
              <a:buFont typeface="Times New Roman" panose="02020603050405020304" pitchFamily="18" charset="0"/>
              <a:buChar char="*"/>
            </a:pPr>
            <a:endParaRPr lang="en-US" altLang="en-US" sz="1400" dirty="0" smtClean="0">
              <a:latin typeface="Times New Roman" panose="02020603050405020304" pitchFamily="18" charset="0"/>
            </a:endParaRPr>
          </a:p>
          <a:p>
            <a:pPr eaLnBrk="1" hangingPunct="1">
              <a:spcBef>
                <a:spcPts val="0"/>
              </a:spcBef>
            </a:pPr>
            <a:r>
              <a:rPr lang="en-US" altLang="en-US" sz="2200" dirty="0" smtClean="0">
                <a:latin typeface="Times New Roman" panose="02020603050405020304" pitchFamily="18" charset="0"/>
              </a:rPr>
              <a:t>Nevertheless, Precaution Continues To Be a Fundamental Principle and Aspirational Beacon in the Global Quest for Sustainable Seas and Healthy Coastal Communities!</a:t>
            </a:r>
          </a:p>
          <a:p>
            <a:pPr eaLnBrk="1" hangingPunct="1">
              <a:lnSpc>
                <a:spcPct val="90000"/>
              </a:lnSpc>
              <a:buFont typeface="Times New Roman" panose="02020603050405020304" pitchFamily="18" charset="0"/>
              <a:buChar char="*"/>
            </a:pPr>
            <a:endParaRPr lang="en-US" altLang="en-US" sz="2400" dirty="0" smtClean="0">
              <a:latin typeface="Times New Roman" panose="02020603050405020304" pitchFamily="18" charset="0"/>
            </a:endParaRPr>
          </a:p>
        </p:txBody>
      </p:sp>
      <p:pic>
        <p:nvPicPr>
          <p:cNvPr id="94212" name="Picture 2" descr="healthy%20ocean-thumb-480xauto-115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209800"/>
            <a:ext cx="366743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3440D850-6DFA-4E9E-8D19-57E4E71DAE20}" type="slidenum">
              <a:rPr lang="en-US" altLang="en-US" sz="1200" smtClean="0">
                <a:solidFill>
                  <a:srgbClr val="898989"/>
                </a:solidFill>
                <a:latin typeface="Calibri" panose="020F0502020204030204" pitchFamily="34" charset="0"/>
              </a:rPr>
              <a:pPr>
                <a:spcBef>
                  <a:spcPct val="0"/>
                </a:spcBef>
                <a:buClrTx/>
                <a:buSzTx/>
                <a:buFontTx/>
                <a:buNone/>
              </a:pPr>
              <a:t>8</a:t>
            </a:fld>
            <a:endParaRPr lang="en-US" altLang="en-US" sz="1200" smtClean="0">
              <a:solidFill>
                <a:srgbClr val="898989"/>
              </a:solidFill>
              <a:latin typeface="Calibri" panose="020F0502020204030204" pitchFamily="34" charset="0"/>
            </a:endParaRPr>
          </a:p>
        </p:txBody>
      </p:sp>
      <p:sp>
        <p:nvSpPr>
          <p:cNvPr id="24579" name="Rectangle 2"/>
          <p:cNvSpPr>
            <a:spLocks noGrp="1" noChangeArrowheads="1"/>
          </p:cNvSpPr>
          <p:nvPr>
            <p:ph idx="4294967295"/>
          </p:nvPr>
        </p:nvSpPr>
        <p:spPr>
          <a:xfrm>
            <a:off x="0" y="990600"/>
            <a:ext cx="8686800" cy="6705600"/>
          </a:xfrm>
        </p:spPr>
        <p:txBody>
          <a:bodyPr/>
          <a:lstStyle/>
          <a:p>
            <a:pPr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1996 Protocol to London Convention adopts “reverse listing” approach where listing </a:t>
            </a:r>
            <a:r>
              <a:rPr lang="en-US" altLang="en-US" sz="2200" dirty="0" err="1" smtClean="0">
                <a:latin typeface="Times New Roman" panose="02020603050405020304" pitchFamily="18" charset="0"/>
              </a:rPr>
              <a:t>favours</a:t>
            </a:r>
            <a:r>
              <a:rPr lang="en-US" altLang="en-US" sz="2200" dirty="0" smtClean="0">
                <a:latin typeface="Times New Roman" panose="02020603050405020304" pitchFamily="18" charset="0"/>
              </a:rPr>
              <a:t> the environment and is precautionary</a:t>
            </a:r>
          </a:p>
          <a:p>
            <a:pPr eaLnBrk="1" hangingPunct="1">
              <a:spcBef>
                <a:spcPct val="0"/>
              </a:spcBef>
              <a:buFont typeface="Times New Roman" panose="02020603050405020304" pitchFamily="18" charset="0"/>
              <a:buChar char="+"/>
            </a:pPr>
            <a:endParaRPr lang="en-US" altLang="en-US" sz="2200" dirty="0" smtClean="0">
              <a:latin typeface="Times New Roman" panose="02020603050405020304" pitchFamily="18" charset="0"/>
            </a:endParaRPr>
          </a:p>
          <a:p>
            <a:pPr lvl="1" eaLnBrk="1" hangingPunct="1">
              <a:spcBef>
                <a:spcPct val="0"/>
              </a:spcBef>
              <a:buFont typeface="Times New Roman" panose="02020603050405020304" pitchFamily="18" charset="0"/>
              <a:buChar char="–"/>
            </a:pPr>
            <a:r>
              <a:rPr lang="en-US" altLang="en-US" sz="2200" u="sng" dirty="0" smtClean="0">
                <a:latin typeface="Times New Roman" panose="02020603050405020304" pitchFamily="18" charset="0"/>
              </a:rPr>
              <a:t>Nothing</a:t>
            </a:r>
            <a:r>
              <a:rPr lang="en-US" altLang="en-US" sz="2200" dirty="0" smtClean="0">
                <a:latin typeface="Times New Roman" panose="02020603050405020304" pitchFamily="18" charset="0"/>
              </a:rPr>
              <a:t> can be dumped unless it is listed on a “safe list”</a:t>
            </a:r>
          </a:p>
          <a:p>
            <a:pPr lvl="2"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Dredged material</a:t>
            </a:r>
          </a:p>
          <a:p>
            <a:pPr lvl="2"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Sewage sludge</a:t>
            </a:r>
          </a:p>
          <a:p>
            <a:pPr lvl="2"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Fish wastes</a:t>
            </a:r>
          </a:p>
          <a:p>
            <a:pPr lvl="2"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Vessels and platforms or other                                         man-made structures</a:t>
            </a:r>
          </a:p>
          <a:p>
            <a:pPr lvl="2"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Inert, inorganic geological material</a:t>
            </a:r>
          </a:p>
          <a:p>
            <a:pPr lvl="2"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Organic materials of natural origin </a:t>
            </a:r>
          </a:p>
          <a:p>
            <a:pPr lvl="2"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Bulky items primarily comprising iron, steel, concrete, and similarly </a:t>
            </a:r>
            <a:r>
              <a:rPr lang="en-US" altLang="en-US" sz="2200" dirty="0" err="1" smtClean="0">
                <a:latin typeface="Times New Roman" panose="02020603050405020304" pitchFamily="18" charset="0"/>
              </a:rPr>
              <a:t>unharmful</a:t>
            </a:r>
            <a:r>
              <a:rPr lang="en-US" altLang="en-US" sz="2200" dirty="0" smtClean="0">
                <a:latin typeface="Times New Roman" panose="02020603050405020304" pitchFamily="18" charset="0"/>
              </a:rPr>
              <a:t> materials for which concern is physical impact (limited to where wastes are generated at locations having no practicable access to disposal options other than dumping)</a:t>
            </a:r>
          </a:p>
          <a:p>
            <a:pPr lvl="2" eaLnBrk="1" hangingPunct="1">
              <a:spcBef>
                <a:spcPct val="0"/>
              </a:spcBef>
              <a:buFont typeface="Times New Roman" panose="02020603050405020304" pitchFamily="18" charset="0"/>
              <a:buChar char="*"/>
            </a:pPr>
            <a:r>
              <a:rPr lang="en-US" altLang="en-US" sz="2200" dirty="0" smtClean="0">
                <a:latin typeface="Times New Roman" panose="02020603050405020304" pitchFamily="18" charset="0"/>
              </a:rPr>
              <a:t>Sequestration of carbon dioxide (CO</a:t>
            </a:r>
            <a:r>
              <a:rPr lang="en-US" altLang="en-US" sz="2200" baseline="-25000" dirty="0" smtClean="0">
                <a:latin typeface="Times New Roman" panose="02020603050405020304" pitchFamily="18" charset="0"/>
              </a:rPr>
              <a:t>2</a:t>
            </a:r>
            <a:r>
              <a:rPr lang="en-US" altLang="en-US" sz="2200" dirty="0" smtClean="0">
                <a:latin typeface="Times New Roman" panose="02020603050405020304" pitchFamily="18" charset="0"/>
              </a:rPr>
              <a:t>) under the seabed</a:t>
            </a:r>
          </a:p>
        </p:txBody>
      </p:sp>
      <p:sp>
        <p:nvSpPr>
          <p:cNvPr id="24580" name="Rectangle 3"/>
          <p:cNvSpPr>
            <a:spLocks noChangeArrowheads="1"/>
          </p:cNvSpPr>
          <p:nvPr/>
        </p:nvSpPr>
        <p:spPr bwMode="auto">
          <a:xfrm>
            <a:off x="304800" y="1963738"/>
            <a:ext cx="8432800"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2" tIns="914112" rIns="914112" bIns="914112" anchor="ctr">
            <a:spAutoFit/>
          </a:bodyPr>
          <a:lstStyle>
            <a:lvl1pPr>
              <a:spcBef>
                <a:spcPct val="20000"/>
              </a:spcBef>
              <a:buClr>
                <a:srgbClr val="0BD0D9"/>
              </a:buClr>
              <a:buSzPct val="95000"/>
              <a:buFont typeface="Wingdings 2" panose="05020102010507070707" pitchFamily="18" charset="2"/>
              <a:buChar char=""/>
              <a:tabLst>
                <a:tab pos="457200" algn="l"/>
                <a:tab pos="914400" algn="l"/>
              </a:tabLst>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tabLst>
                <a:tab pos="457200" algn="l"/>
                <a:tab pos="914400" algn="l"/>
              </a:tabLst>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tabLst>
                <a:tab pos="457200" algn="l"/>
                <a:tab pos="914400" algn="l"/>
              </a:tabLst>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tabLst>
                <a:tab pos="457200" algn="l"/>
                <a:tab pos="914400" algn="l"/>
              </a:tabLst>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tabLst>
                <a:tab pos="457200" algn="l"/>
                <a:tab pos="914400" algn="l"/>
              </a:tabLst>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tabLst>
                <a:tab pos="457200" algn="l"/>
                <a:tab pos="914400" algn="l"/>
              </a:tabLst>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tabLst>
                <a:tab pos="457200" algn="l"/>
                <a:tab pos="914400" algn="l"/>
              </a:tabLst>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tabLst>
                <a:tab pos="457200" algn="l"/>
                <a:tab pos="914400" algn="l"/>
              </a:tabLst>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tabLst>
                <a:tab pos="457200" algn="l"/>
                <a:tab pos="914400" algn="l"/>
              </a:tabLst>
              <a:defRPr sz="2000">
                <a:solidFill>
                  <a:schemeClr val="tx1"/>
                </a:solidFill>
                <a:latin typeface="Constantia" panose="02030602050306030303" pitchFamily="18" charset="0"/>
              </a:defRPr>
            </a:lvl9pPr>
          </a:lstStyle>
          <a:p>
            <a:pPr algn="ctr" eaLnBrk="1" hangingPunct="1">
              <a:lnSpc>
                <a:spcPct val="0"/>
              </a:lnSpc>
              <a:spcBef>
                <a:spcPct val="0"/>
              </a:spcBef>
              <a:buClrTx/>
              <a:buSzTx/>
              <a:buFontTx/>
              <a:buNone/>
            </a:pPr>
            <a:r>
              <a:rPr lang="en-US" altLang="en-US" sz="1800">
                <a:latin typeface="Arial" panose="020B0604020202020204" pitchFamily="34" charset="0"/>
              </a:rPr>
              <a:t/>
            </a:r>
            <a:br>
              <a:rPr lang="en-US" altLang="en-US" sz="1800">
                <a:latin typeface="Arial" panose="020B0604020202020204" pitchFamily="34" charset="0"/>
              </a:rPr>
            </a:br>
            <a:endParaRPr lang="en-US" altLang="en-US" sz="1800">
              <a:latin typeface="Arial" panose="020B0604020202020204" pitchFamily="34" charset="0"/>
            </a:endParaRPr>
          </a:p>
          <a:p>
            <a:pPr algn="ctr" eaLnBrk="1" hangingPunct="1">
              <a:spcBef>
                <a:spcPct val="0"/>
              </a:spcBef>
              <a:buClrTx/>
              <a:buSzTx/>
              <a:buFontTx/>
              <a:buNone/>
            </a:pPr>
            <a:r>
              <a:rPr lang="en-US" altLang="en-US" sz="1800">
                <a:latin typeface="Arial" panose="020B0604020202020204" pitchFamily="34" charset="0"/>
              </a:rPr>
              <a:t/>
            </a:r>
            <a:br>
              <a:rPr lang="en-US" altLang="en-US" sz="1800">
                <a:latin typeface="Arial" panose="020B0604020202020204" pitchFamily="34" charset="0"/>
              </a:rPr>
            </a:br>
            <a:endParaRPr lang="en-US" altLang="en-US" sz="1800">
              <a:latin typeface="Arial" panose="020B0604020202020204" pitchFamily="34" charset="0"/>
            </a:endParaRPr>
          </a:p>
          <a:p>
            <a:pPr algn="ctr" eaLnBrk="1" hangingPunct="1">
              <a:spcBef>
                <a:spcPct val="0"/>
              </a:spcBef>
              <a:buClrTx/>
              <a:buSzTx/>
              <a:buFontTx/>
              <a:buNone/>
            </a:pPr>
            <a:r>
              <a:rPr lang="en-US" altLang="en-US" sz="1800">
                <a:latin typeface="Arial" panose="020B0604020202020204" pitchFamily="34" charset="0"/>
              </a:rPr>
              <a:t/>
            </a:r>
            <a:br>
              <a:rPr lang="en-US" altLang="en-US" sz="1800">
                <a:latin typeface="Arial" panose="020B0604020202020204" pitchFamily="34" charset="0"/>
              </a:rPr>
            </a:br>
            <a:endParaRPr lang="en-US" altLang="en-US" sz="1800">
              <a:latin typeface="Arial" panose="020B0604020202020204" pitchFamily="34" charset="0"/>
            </a:endParaRPr>
          </a:p>
        </p:txBody>
      </p:sp>
      <p:pic>
        <p:nvPicPr>
          <p:cNvPr id="24581" name="Picture 9" descr="dumping-car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474424"/>
            <a:ext cx="3148012"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4905EE64-3D13-49E2-ADD4-FBD35F4C13FE}" type="slidenum">
              <a:rPr lang="en-US" altLang="en-US" sz="1200" smtClean="0">
                <a:solidFill>
                  <a:srgbClr val="898989"/>
                </a:solidFill>
                <a:latin typeface="Calibri" panose="020F0502020204030204" pitchFamily="34" charset="0"/>
              </a:rPr>
              <a:pPr>
                <a:spcBef>
                  <a:spcPct val="0"/>
                </a:spcBef>
                <a:buClrTx/>
                <a:buSzTx/>
                <a:buFontTx/>
                <a:buNone/>
              </a:pPr>
              <a:t>9</a:t>
            </a:fld>
            <a:endParaRPr lang="en-US" altLang="en-US" sz="1200" smtClean="0">
              <a:solidFill>
                <a:srgbClr val="898989"/>
              </a:solidFill>
              <a:latin typeface="Calibri" panose="020F0502020204030204" pitchFamily="34" charset="0"/>
            </a:endParaRPr>
          </a:p>
        </p:txBody>
      </p:sp>
      <p:sp>
        <p:nvSpPr>
          <p:cNvPr id="25603" name="Rectangle 2"/>
          <p:cNvSpPr>
            <a:spLocks noGrp="1" noChangeArrowheads="1"/>
          </p:cNvSpPr>
          <p:nvPr>
            <p:ph idx="4294967295"/>
          </p:nvPr>
        </p:nvSpPr>
        <p:spPr>
          <a:xfrm>
            <a:off x="-95738" y="762000"/>
            <a:ext cx="9144000" cy="6858000"/>
          </a:xfrm>
        </p:spPr>
        <p:txBody>
          <a:bodyPr/>
          <a:lstStyle/>
          <a:p>
            <a:pPr lvl="1" eaLnBrk="1" hangingPunct="1">
              <a:spcBef>
                <a:spcPct val="0"/>
              </a:spcBef>
              <a:buFont typeface="Times New Roman" panose="02020603050405020304" pitchFamily="18" charset="0"/>
              <a:buChar char="–"/>
            </a:pPr>
            <a:r>
              <a:rPr lang="en-US" altLang="en-US" sz="2100" dirty="0" smtClean="0">
                <a:latin typeface="Times New Roman" panose="02020603050405020304" pitchFamily="18" charset="0"/>
              </a:rPr>
              <a:t>Even for waste on the “safe list”, Annex 2 of the Protocol further encourages a precautionary approach through the permitting process</a:t>
            </a:r>
            <a:endParaRPr lang="en-US" altLang="en-US" sz="2100" u="sng" dirty="0" smtClean="0">
              <a:latin typeface="Times New Roman" panose="02020603050405020304" pitchFamily="18" charset="0"/>
            </a:endParaRPr>
          </a:p>
          <a:p>
            <a:pPr lvl="2" eaLnBrk="1" hangingPunct="1">
              <a:spcBef>
                <a:spcPct val="0"/>
              </a:spcBef>
              <a:buFont typeface="Times New Roman" panose="02020603050405020304" pitchFamily="18" charset="0"/>
              <a:buChar char="*"/>
            </a:pPr>
            <a:r>
              <a:rPr lang="en-US" altLang="en-US" dirty="0" smtClean="0">
                <a:latin typeface="Times New Roman" panose="02020603050405020304" pitchFamily="18" charset="0"/>
              </a:rPr>
              <a:t>The permitting authority is encouraged to require ocean dumping applicants to undertake waste prevention audits</a:t>
            </a:r>
          </a:p>
          <a:p>
            <a:pPr lvl="3" eaLnBrk="1" hangingPunct="1">
              <a:spcBef>
                <a:spcPct val="0"/>
              </a:spcBef>
              <a:buFont typeface="Times New Roman" panose="02020603050405020304" pitchFamily="18" charset="0"/>
              <a:buChar char="&gt;"/>
            </a:pPr>
            <a:r>
              <a:rPr lang="en-US" altLang="en-US" sz="2100" dirty="0" smtClean="0">
                <a:latin typeface="Times New Roman" panose="02020603050405020304" pitchFamily="18" charset="0"/>
              </a:rPr>
              <a:t>Whether waste reduction/prevention at source is feasible, for example, through product reformulation, clean production technologies</a:t>
            </a:r>
          </a:p>
          <a:p>
            <a:pPr lvl="3" eaLnBrk="1" hangingPunct="1">
              <a:spcBef>
                <a:spcPct val="0"/>
              </a:spcBef>
              <a:buFont typeface="Times New Roman" panose="02020603050405020304" pitchFamily="18" charset="0"/>
              <a:buChar char="&gt;"/>
            </a:pPr>
            <a:r>
              <a:rPr lang="en-US" altLang="en-US" sz="2100" dirty="0" smtClean="0">
                <a:latin typeface="Times New Roman" panose="02020603050405020304" pitchFamily="18" charset="0"/>
              </a:rPr>
              <a:t>If so, applicants should be required to formulate a waste prevention strategy and waste reduction/prevention requirements should be included as permit conditions</a:t>
            </a:r>
          </a:p>
          <a:p>
            <a:pPr lvl="2" eaLnBrk="1" hangingPunct="1">
              <a:spcBef>
                <a:spcPct val="0"/>
              </a:spcBef>
              <a:buFont typeface="Times New Roman" panose="02020603050405020304" pitchFamily="18" charset="0"/>
              <a:buChar char="*"/>
            </a:pPr>
            <a:r>
              <a:rPr lang="en-US" altLang="en-US" dirty="0" smtClean="0">
                <a:latin typeface="Times New Roman" panose="02020603050405020304" pitchFamily="18" charset="0"/>
              </a:rPr>
              <a:t>Permitting authority is obligated to refuse issuing a                                           permit if appropriate opportunities exist to re-use,                                  recycle or treat the waste without undue risks to                                            human health or the environment or disproportionate                                   costs</a:t>
            </a:r>
          </a:p>
          <a:p>
            <a:pPr lvl="2" eaLnBrk="1" hangingPunct="1">
              <a:spcBef>
                <a:spcPct val="0"/>
              </a:spcBef>
              <a:buFont typeface="Times New Roman" panose="02020603050405020304" pitchFamily="18" charset="0"/>
              <a:buChar char="*"/>
            </a:pPr>
            <a:r>
              <a:rPr lang="en-US" altLang="en-US" dirty="0" smtClean="0">
                <a:latin typeface="Times New Roman" panose="02020603050405020304" pitchFamily="18" charset="0"/>
              </a:rPr>
              <a:t>The permitting authority is also urged to deny an ocean dumping permit if an environmental assessment does not include adequate information to determine the likely effects of the proposed disposal</a:t>
            </a:r>
          </a:p>
        </p:txBody>
      </p:sp>
      <p:sp>
        <p:nvSpPr>
          <p:cNvPr id="25604" name="Rectangle 3"/>
          <p:cNvSpPr>
            <a:spLocks noChangeArrowheads="1"/>
          </p:cNvSpPr>
          <p:nvPr/>
        </p:nvSpPr>
        <p:spPr bwMode="auto">
          <a:xfrm>
            <a:off x="304800" y="1963738"/>
            <a:ext cx="8432800"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2" tIns="914112" rIns="914112" bIns="914112" anchor="ctr">
            <a:spAutoFit/>
          </a:bodyPr>
          <a:lstStyle>
            <a:lvl1pPr>
              <a:spcBef>
                <a:spcPct val="20000"/>
              </a:spcBef>
              <a:buClr>
                <a:srgbClr val="0BD0D9"/>
              </a:buClr>
              <a:buSzPct val="95000"/>
              <a:buFont typeface="Wingdings 2" panose="05020102010507070707" pitchFamily="18" charset="2"/>
              <a:buChar char=""/>
              <a:tabLst>
                <a:tab pos="457200" algn="l"/>
                <a:tab pos="914400" algn="l"/>
              </a:tabLst>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tabLst>
                <a:tab pos="457200" algn="l"/>
                <a:tab pos="914400" algn="l"/>
              </a:tabLst>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tabLst>
                <a:tab pos="457200" algn="l"/>
                <a:tab pos="914400" algn="l"/>
              </a:tabLst>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tabLst>
                <a:tab pos="457200" algn="l"/>
                <a:tab pos="914400" algn="l"/>
              </a:tabLst>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tabLst>
                <a:tab pos="457200" algn="l"/>
                <a:tab pos="914400" algn="l"/>
              </a:tabLst>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tabLst>
                <a:tab pos="457200" algn="l"/>
                <a:tab pos="914400" algn="l"/>
              </a:tabLst>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tabLst>
                <a:tab pos="457200" algn="l"/>
                <a:tab pos="914400" algn="l"/>
              </a:tabLst>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tabLst>
                <a:tab pos="457200" algn="l"/>
                <a:tab pos="914400" algn="l"/>
              </a:tabLst>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tabLst>
                <a:tab pos="457200" algn="l"/>
                <a:tab pos="914400" algn="l"/>
              </a:tabLst>
              <a:defRPr sz="2000">
                <a:solidFill>
                  <a:schemeClr val="tx1"/>
                </a:solidFill>
                <a:latin typeface="Constantia" panose="02030602050306030303" pitchFamily="18" charset="0"/>
              </a:defRPr>
            </a:lvl9pPr>
          </a:lstStyle>
          <a:p>
            <a:pPr algn="ctr" eaLnBrk="1" hangingPunct="1">
              <a:lnSpc>
                <a:spcPct val="0"/>
              </a:lnSpc>
              <a:spcBef>
                <a:spcPct val="0"/>
              </a:spcBef>
              <a:buClrTx/>
              <a:buSzTx/>
              <a:buFontTx/>
              <a:buNone/>
            </a:pPr>
            <a:r>
              <a:rPr lang="en-US" altLang="en-US" sz="1800">
                <a:latin typeface="Arial" panose="020B0604020202020204" pitchFamily="34" charset="0"/>
              </a:rPr>
              <a:t/>
            </a:r>
            <a:br>
              <a:rPr lang="en-US" altLang="en-US" sz="1800">
                <a:latin typeface="Arial" panose="020B0604020202020204" pitchFamily="34" charset="0"/>
              </a:rPr>
            </a:br>
            <a:endParaRPr lang="en-US" altLang="en-US" sz="1800">
              <a:latin typeface="Arial" panose="020B0604020202020204" pitchFamily="34" charset="0"/>
            </a:endParaRPr>
          </a:p>
          <a:p>
            <a:pPr algn="ctr" eaLnBrk="1" hangingPunct="1">
              <a:spcBef>
                <a:spcPct val="0"/>
              </a:spcBef>
              <a:buClrTx/>
              <a:buSzTx/>
              <a:buFontTx/>
              <a:buNone/>
            </a:pPr>
            <a:r>
              <a:rPr lang="en-US" altLang="en-US" sz="1800">
                <a:latin typeface="Arial" panose="020B0604020202020204" pitchFamily="34" charset="0"/>
              </a:rPr>
              <a:t/>
            </a:r>
            <a:br>
              <a:rPr lang="en-US" altLang="en-US" sz="1800">
                <a:latin typeface="Arial" panose="020B0604020202020204" pitchFamily="34" charset="0"/>
              </a:rPr>
            </a:br>
            <a:endParaRPr lang="en-US" altLang="en-US" sz="1800">
              <a:latin typeface="Arial" panose="020B0604020202020204" pitchFamily="34" charset="0"/>
            </a:endParaRPr>
          </a:p>
          <a:p>
            <a:pPr algn="ctr" eaLnBrk="1" hangingPunct="1">
              <a:spcBef>
                <a:spcPct val="0"/>
              </a:spcBef>
              <a:buClrTx/>
              <a:buSzTx/>
              <a:buFontTx/>
              <a:buNone/>
            </a:pPr>
            <a:r>
              <a:rPr lang="en-US" altLang="en-US" sz="1800">
                <a:latin typeface="Arial" panose="020B0604020202020204" pitchFamily="34" charset="0"/>
              </a:rPr>
              <a:t/>
            </a:r>
            <a:br>
              <a:rPr lang="en-US" altLang="en-US" sz="1800">
                <a:latin typeface="Arial" panose="020B0604020202020204" pitchFamily="34" charset="0"/>
              </a:rPr>
            </a:br>
            <a:endParaRPr lang="en-US" altLang="en-US" sz="1800">
              <a:latin typeface="Arial" panose="020B0604020202020204" pitchFamily="34" charset="0"/>
            </a:endParaRPr>
          </a:p>
        </p:txBody>
      </p:sp>
      <p:pic>
        <p:nvPicPr>
          <p:cNvPr id="2560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75136" y="3581400"/>
            <a:ext cx="1985910" cy="149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2099</TotalTime>
  <Words>3906</Words>
  <Application>Microsoft Office PowerPoint</Application>
  <PresentationFormat>On-screen Show (4:3)</PresentationFormat>
  <Paragraphs>736</Paragraphs>
  <Slides>77</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77</vt:i4>
      </vt:variant>
    </vt:vector>
  </HeadingPairs>
  <TitlesOfParts>
    <vt:vector size="85" baseType="lpstr">
      <vt:lpstr>Arial</vt:lpstr>
      <vt:lpstr>Calibri</vt:lpstr>
      <vt:lpstr>Constantia</vt:lpstr>
      <vt:lpstr>Symbol</vt:lpstr>
      <vt:lpstr>Times New Roman</vt:lpstr>
      <vt:lpstr>Wingdings 2</vt:lpstr>
      <vt:lpstr>Flow</vt:lpstr>
      <vt:lpstr>1_Flow</vt:lpstr>
      <vt:lpstr>The Precautionary Approach in Coastal/Ocean Governance:  Beacon of Hope, Seas of Confusion and Challenges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Precautionary Approach in Coastal/Ocean Governance: Beacon of Hope, Sea of Confusion, Dilution and Illusion</dc:title>
  <dc:creator>Molly Ross</dc:creator>
  <cp:lastModifiedBy>Lauri MacDougall</cp:lastModifiedBy>
  <cp:revision>197</cp:revision>
  <cp:lastPrinted>2016-11-04T19:21:11Z</cp:lastPrinted>
  <dcterms:created xsi:type="dcterms:W3CDTF">2010-04-16T13:17:12Z</dcterms:created>
  <dcterms:modified xsi:type="dcterms:W3CDTF">2016-11-15T21:25:11Z</dcterms:modified>
</cp:coreProperties>
</file>